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7" r:id="rId6"/>
    <p:sldId id="258" r:id="rId7"/>
    <p:sldId id="268" r:id="rId8"/>
    <p:sldId id="269" r:id="rId9"/>
    <p:sldId id="271" r:id="rId10"/>
    <p:sldId id="265" r:id="rId11"/>
    <p:sldId id="274" r:id="rId12"/>
    <p:sldId id="259" r:id="rId13"/>
    <p:sldId id="266" r:id="rId14"/>
    <p:sldId id="272" r:id="rId15"/>
    <p:sldId id="262" r:id="rId16"/>
    <p:sldId id="260" r:id="rId17"/>
    <p:sldId id="261" r:id="rId18"/>
    <p:sldId id="26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C5"/>
    <a:srgbClr val="948EB1"/>
    <a:srgbClr val="9D97AF"/>
    <a:srgbClr val="776F8F"/>
    <a:srgbClr val="D3B4F2"/>
    <a:srgbClr val="C92151"/>
    <a:srgbClr val="A81889"/>
    <a:srgbClr val="FF66CC"/>
    <a:srgbClr val="D6009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226829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357473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124456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37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75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68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526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4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289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97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6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2604497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354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13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718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82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79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310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13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096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034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95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71798-EE6E-4C26-BAD3-A82768C1AAF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47379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89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105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096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5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071798-EE6E-4C26-BAD3-A82768C1AAF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337104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071798-EE6E-4C26-BAD3-A82768C1AAF9}"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180357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71798-EE6E-4C26-BAD3-A82768C1AAF9}"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151206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71798-EE6E-4C26-BAD3-A82768C1AAF9}"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380650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1798-EE6E-4C26-BAD3-A82768C1AAF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9012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71798-EE6E-4C26-BAD3-A82768C1AAF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C9704-5AD5-419F-ABC9-5D3BF20AA68E}" type="slidenum">
              <a:rPr lang="en-US" smtClean="0"/>
              <a:t>‹#›</a:t>
            </a:fld>
            <a:endParaRPr lang="en-US"/>
          </a:p>
        </p:txBody>
      </p:sp>
    </p:spTree>
    <p:extLst>
      <p:ext uri="{BB962C8B-B14F-4D97-AF65-F5344CB8AC3E}">
        <p14:creationId xmlns:p14="http://schemas.microsoft.com/office/powerpoint/2010/main" val="40748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71798-EE6E-4C26-BAD3-A82768C1AAF9}" type="datetimeFigureOut">
              <a:rPr lang="en-US" smtClean="0"/>
              <a:t>4/23/2024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C9704-5AD5-419F-ABC9-5D3BF20AA68E}" type="slidenum">
              <a:rPr lang="en-US" smtClean="0"/>
              <a:t>‹#›</a:t>
            </a:fld>
            <a:endParaRPr lang="en-US"/>
          </a:p>
        </p:txBody>
      </p:sp>
    </p:spTree>
    <p:extLst>
      <p:ext uri="{BB962C8B-B14F-4D97-AF65-F5344CB8AC3E}">
        <p14:creationId xmlns:p14="http://schemas.microsoft.com/office/powerpoint/2010/main" val="1260989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22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71798-EE6E-4C26-BAD3-A82768C1AAF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C9704-5AD5-419F-ABC9-5D3BF20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434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4339" y="1688123"/>
            <a:ext cx="9161172" cy="2209219"/>
          </a:xfrm>
        </p:spPr>
        <p:txBody>
          <a:bodyPr>
            <a:normAutofit fontScale="90000"/>
          </a:bodyPr>
          <a:lstStyle/>
          <a:p>
            <a:pPr rtl="1"/>
            <a:r>
              <a:rPr lang="ar-JO" sz="4000" b="1" dirty="0" smtClean="0"/>
              <a:t>ورقة عمل بعنوان</a:t>
            </a:r>
            <a:br>
              <a:rPr lang="ar-JO" sz="4000" b="1" dirty="0" smtClean="0"/>
            </a:br>
            <a:r>
              <a:rPr lang="ar-JO" sz="4000" b="1" dirty="0"/>
              <a:t/>
            </a:r>
            <a:br>
              <a:rPr lang="ar-JO" sz="4000" b="1" dirty="0"/>
            </a:br>
            <a:r>
              <a:rPr lang="ar-KW" sz="4000" b="1" dirty="0" smtClean="0"/>
              <a:t>الأحجار </a:t>
            </a:r>
            <a:r>
              <a:rPr lang="ar-KW" sz="4000" b="1" dirty="0"/>
              <a:t>الكريمة وعلاقتها في العلاج النفسي </a:t>
            </a:r>
            <a:r>
              <a:rPr lang="ar-KW" sz="4000" b="1" dirty="0" smtClean="0"/>
              <a:t>والعضوي</a:t>
            </a:r>
            <a:r>
              <a:rPr lang="en-US" sz="4000" b="1" dirty="0" smtClean="0"/>
              <a:t/>
            </a:r>
            <a:br>
              <a:rPr lang="en-US" sz="4000" b="1" dirty="0" smtClean="0"/>
            </a:br>
            <a:r>
              <a:rPr lang="ar-LB" sz="4000" b="1" dirty="0" smtClean="0"/>
              <a:t>إعداد الباحثة أ.د. آمال حافظ عربيد</a:t>
            </a:r>
            <a:r>
              <a:rPr lang="en-US" dirty="0"/>
              <a:t/>
            </a:r>
            <a:br>
              <a:rPr lang="en-US" dirty="0"/>
            </a:br>
            <a:endParaRPr lang="en-US" dirty="0"/>
          </a:p>
        </p:txBody>
      </p:sp>
      <p:sp>
        <p:nvSpPr>
          <p:cNvPr id="3" name="Subtitle 2"/>
          <p:cNvSpPr>
            <a:spLocks noGrp="1"/>
          </p:cNvSpPr>
          <p:nvPr>
            <p:ph type="subTitle" idx="1"/>
          </p:nvPr>
        </p:nvSpPr>
        <p:spPr>
          <a:xfrm>
            <a:off x="157849" y="3263220"/>
            <a:ext cx="11251369" cy="2908979"/>
          </a:xfrm>
        </p:spPr>
        <p:txBody>
          <a:bodyPr>
            <a:normAutofit fontScale="85000" lnSpcReduction="20000"/>
          </a:bodyPr>
          <a:lstStyle/>
          <a:p>
            <a:pPr rtl="1"/>
            <a:r>
              <a:rPr lang="ar-KW" sz="3000" b="1" dirty="0"/>
              <a:t> </a:t>
            </a:r>
            <a:r>
              <a:rPr lang="ar-JO" sz="3000" b="1" dirty="0" smtClean="0"/>
              <a:t>مقدمة الى اعمال </a:t>
            </a:r>
            <a:r>
              <a:rPr lang="ar-KW" sz="3000" b="1" dirty="0"/>
              <a:t/>
            </a:r>
            <a:br>
              <a:rPr lang="ar-KW" sz="3000" b="1" dirty="0"/>
            </a:br>
            <a:r>
              <a:rPr lang="ar-KW" sz="3000" b="1" dirty="0"/>
              <a:t/>
            </a:r>
            <a:br>
              <a:rPr lang="ar-KW" sz="3000" b="1" dirty="0"/>
            </a:br>
            <a:r>
              <a:rPr lang="ar-KW" sz="3000" b="1" dirty="0"/>
              <a:t>المؤتمرالعلمي الدولي التاسع» قضايا الاداب </a:t>
            </a:r>
            <a:r>
              <a:rPr lang="ar-KW" sz="3000" b="1" dirty="0" smtClean="0"/>
              <a:t>واللغة</a:t>
            </a:r>
            <a:r>
              <a:rPr lang="en-US" sz="3000" b="1" dirty="0" smtClean="0"/>
              <a:t> </a:t>
            </a:r>
            <a:r>
              <a:rPr lang="ar-KW" sz="3000" b="1" dirty="0" smtClean="0"/>
              <a:t>والفنون </a:t>
            </a:r>
            <a:r>
              <a:rPr lang="ar-KW" sz="3000" b="1" dirty="0"/>
              <a:t>والاعلام والعلوم المساحية ومستجدات </a:t>
            </a:r>
            <a:r>
              <a:rPr lang="ar-KW" sz="3000" b="1" dirty="0" smtClean="0"/>
              <a:t>العصر</a:t>
            </a:r>
            <a:endParaRPr lang="ar-JO" sz="3000" b="1" dirty="0" smtClean="0"/>
          </a:p>
          <a:p>
            <a:pPr rtl="1"/>
            <a:r>
              <a:rPr lang="ar-KW" sz="3000" b="1" dirty="0" smtClean="0"/>
              <a:t>(</a:t>
            </a:r>
            <a:r>
              <a:rPr lang="ar-KW" sz="3000" b="1" dirty="0"/>
              <a:t>23 -25 نيسان 2024</a:t>
            </a:r>
            <a:r>
              <a:rPr lang="ar-KW" sz="3000" b="1" dirty="0" smtClean="0"/>
              <a:t>)</a:t>
            </a:r>
            <a:r>
              <a:rPr lang="ar-JO" sz="3000" b="1" dirty="0" smtClean="0"/>
              <a:t> اربد الاردن</a:t>
            </a:r>
            <a:endParaRPr lang="en-US" sz="3000" dirty="0"/>
          </a:p>
          <a:p>
            <a:pPr rtl="1"/>
            <a:r>
              <a:rPr lang="en-US" sz="3600" b="1" dirty="0"/>
              <a:t>Gemstones and their relationship in psychological and organic </a:t>
            </a:r>
            <a:r>
              <a:rPr lang="en-US" sz="3600" b="1" dirty="0" smtClean="0"/>
              <a:t>treatment</a:t>
            </a:r>
            <a:endParaRPr lang="ar-LB" sz="3600" b="1" dirty="0" smtClean="0"/>
          </a:p>
          <a:p>
            <a:pPr rtl="1"/>
            <a:r>
              <a:rPr lang="en-US" sz="3600" b="1" dirty="0" smtClean="0"/>
              <a:t>By Pr. Amal Hafez </a:t>
            </a:r>
            <a:r>
              <a:rPr lang="en-US" sz="3600" b="1" dirty="0" err="1" smtClean="0"/>
              <a:t>Arbid</a:t>
            </a:r>
            <a:endParaRPr lang="ar-LB" sz="3600" b="1" dirty="0" smtClean="0"/>
          </a:p>
          <a:p>
            <a:pPr rtl="1"/>
            <a:endParaRPr lang="en-US" sz="3600" dirty="0"/>
          </a:p>
          <a:p>
            <a:endParaRPr lang="en-US" dirty="0"/>
          </a:p>
        </p:txBody>
      </p:sp>
      <p:pic>
        <p:nvPicPr>
          <p:cNvPr id="1026" name="Picture 2" descr="https://1.bp.blogspot.com/-xYEUFRxl_7A/XqrmFs5lEDI/AAAAAAAAOXM/iulFfNVv_LsnRiDuYFOYUpijxhApT-akQCLcBGAsYHQ/s1600/%25D8%25A7%25D9%2584%25D8%25AC%25D8%25A7%25D9%2585%25D8%25B9%25D8%25A9%2B%25D8%25A7%25D9%2584%25D9%2584%25D8%25A8%25D9%2586%25D8%25A7%25D9%2586%25D9%258A%25D8%25A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1" y="25351"/>
            <a:ext cx="1961203" cy="192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addustour.com/file.php?fileid=407157&amp;width=1140&amp;height=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462" y="0"/>
            <a:ext cx="2051538" cy="197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6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alpha val="53725"/>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587829"/>
            <a:ext cx="12191999" cy="945636"/>
          </a:xfrm>
        </p:spPr>
        <p:txBody>
          <a:bodyPr>
            <a:normAutofit fontScale="90000"/>
          </a:bodyPr>
          <a:lstStyle/>
          <a:p>
            <a:pPr algn="r" rtl="1"/>
            <a:r>
              <a:rPr lang="ar-LB" sz="3600" b="1" dirty="0">
                <a:latin typeface="Sakkal Majalla" panose="02000000000000000000" pitchFamily="2" charset="-78"/>
                <a:cs typeface="Sakkal Majalla" panose="02000000000000000000" pitchFamily="2" charset="-78"/>
              </a:rPr>
              <a:t>كيفية</a:t>
            </a:r>
            <a:r>
              <a:rPr lang="ar-LB" sz="4000" b="1" dirty="0">
                <a:latin typeface="Sakkal Majalla" panose="02000000000000000000" pitchFamily="2" charset="-78"/>
                <a:cs typeface="Sakkal Majalla" panose="02000000000000000000" pitchFamily="2" charset="-78"/>
              </a:rPr>
              <a:t> تكوَّن الأحجار الكريمة وأنواعها</a:t>
            </a:r>
            <a:r>
              <a:rPr lang="en-US" sz="4000" b="1" dirty="0">
                <a:latin typeface="Sakkal Majalla" panose="02000000000000000000" pitchFamily="2" charset="-78"/>
                <a:cs typeface="Sakkal Majalla" panose="02000000000000000000" pitchFamily="2" charset="-78"/>
              </a:rPr>
              <a:t> </a:t>
            </a:r>
            <a:r>
              <a:rPr lang="ar-LB" sz="4000" b="1" dirty="0" smtClean="0">
                <a:latin typeface="Sakkal Majalla" panose="02000000000000000000" pitchFamily="2" charset="-78"/>
                <a:cs typeface="Sakkal Majalla" panose="02000000000000000000" pitchFamily="2" charset="-78"/>
              </a:rPr>
              <a:t> </a:t>
            </a:r>
            <a:r>
              <a:rPr lang="ar-LB" sz="4000" b="1" dirty="0" smtClean="0">
                <a:latin typeface="Sakkal Majalla" panose="02000000000000000000" pitchFamily="2" charset="-78"/>
                <a:cs typeface="Sakkal Majalla" panose="02000000000000000000" pitchFamily="2" charset="-78"/>
              </a:rPr>
              <a:t>وأهمها: الياقوت الأحمر الداكن </a:t>
            </a:r>
            <a:r>
              <a:rPr lang="ar-LB" sz="3600" b="1" dirty="0">
                <a:latin typeface="Sakkal Majalla" panose="02000000000000000000" pitchFamily="2" charset="-78"/>
                <a:cs typeface="Sakkal Majalla" panose="02000000000000000000" pitchFamily="2" charset="-78"/>
              </a:rPr>
              <a:t>يعود لونه القاتم إلى نسبة أوكسيد الكربون التي تتراوح ما بين عدة أجزاء من ألف حتى (1) أو (2)% ويوجد في عدة درجات لونية، من الوردي الفاتح حتى الأحمر الشديد وهو من أندر </a:t>
            </a:r>
            <a:r>
              <a:rPr lang="ar-LB" sz="3600" b="1" dirty="0" smtClean="0">
                <a:latin typeface="Sakkal Majalla" panose="02000000000000000000" pitchFamily="2" charset="-78"/>
                <a:cs typeface="Sakkal Majalla" panose="02000000000000000000" pitchFamily="2" charset="-78"/>
              </a:rPr>
              <a:t>الأحجار  </a:t>
            </a:r>
            <a:r>
              <a:rPr lang="ar-LB" sz="3600" b="1" dirty="0">
                <a:latin typeface="Sakkal Majalla" panose="02000000000000000000" pitchFamily="2" charset="-78"/>
                <a:cs typeface="Sakkal Majalla" panose="02000000000000000000" pitchFamily="2" charset="-78"/>
              </a:rPr>
              <a:t>وأنفسها </a:t>
            </a:r>
            <a:br>
              <a:rPr lang="ar-LB" sz="3600" b="1" dirty="0">
                <a:latin typeface="Sakkal Majalla" panose="02000000000000000000" pitchFamily="2" charset="-78"/>
                <a:cs typeface="Sakkal Majalla" panose="02000000000000000000" pitchFamily="2" charset="-78"/>
              </a:rPr>
            </a:br>
            <a:r>
              <a:rPr lang="ar-LB" sz="2800" b="1" dirty="0" smtClean="0"/>
              <a:t/>
            </a:r>
            <a:br>
              <a:rPr lang="ar-LB" sz="2800" b="1" dirty="0" smtClean="0"/>
            </a:br>
            <a:endParaRPr lang="en-US" sz="28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533465"/>
            <a:ext cx="4047957" cy="5181600"/>
          </a:xfrm>
        </p:spPr>
      </p:pic>
      <p:sp>
        <p:nvSpPr>
          <p:cNvPr id="7" name="Rectangle 6"/>
          <p:cNvSpPr/>
          <p:nvPr/>
        </p:nvSpPr>
        <p:spPr>
          <a:xfrm>
            <a:off x="3775814" y="1698307"/>
            <a:ext cx="8416186" cy="5016758"/>
          </a:xfrm>
          <a:prstGeom prst="rect">
            <a:avLst/>
          </a:prstGeom>
        </p:spPr>
        <p:txBody>
          <a:bodyPr wrap="square">
            <a:spAutoFit/>
          </a:bodyPr>
          <a:lstStyle/>
          <a:p>
            <a:pPr algn="justLow" rtl="1"/>
            <a:r>
              <a:rPr lang="ar-LB" sz="3200" b="1" dirty="0" smtClean="0">
                <a:latin typeface="Sakkal Majalla" panose="02000000000000000000" pitchFamily="2" charset="-78"/>
                <a:cs typeface="Sakkal Majalla" panose="02000000000000000000" pitchFamily="2" charset="-78"/>
              </a:rPr>
              <a:t>الياقوت الأحمر، من البريل - فئة البللوريات الهندسية ومقسَّم </a:t>
            </a:r>
            <a:r>
              <a:rPr lang="ar-LB" sz="3200" b="1" dirty="0">
                <a:latin typeface="Sakkal Majalla" panose="02000000000000000000" pitchFamily="2" charset="-78"/>
                <a:cs typeface="Sakkal Majalla" panose="02000000000000000000" pitchFamily="2" charset="-78"/>
              </a:rPr>
              <a:t>لأربع أنواع:</a:t>
            </a:r>
            <a:endParaRPr lang="en-US" sz="3200" b="1" dirty="0">
              <a:latin typeface="Sakkal Majalla" panose="02000000000000000000" pitchFamily="2" charset="-78"/>
              <a:cs typeface="Sakkal Majalla" panose="02000000000000000000" pitchFamily="2" charset="-78"/>
            </a:endParaRPr>
          </a:p>
          <a:p>
            <a:pPr algn="justLow" rtl="1"/>
            <a:r>
              <a:rPr lang="ar-LB" sz="3200" b="1" dirty="0">
                <a:latin typeface="Sakkal Majalla" panose="02000000000000000000" pitchFamily="2" charset="-78"/>
                <a:cs typeface="Sakkal Majalla" panose="02000000000000000000" pitchFamily="2" charset="-78"/>
              </a:rPr>
              <a:t>الأحمر الوردي، ويتدرج في لون إحمراره حتى يقارب اللون الأبيض المشرئب بالأحمر.والبهرماني لفظ </a:t>
            </a:r>
            <a:r>
              <a:rPr lang="ar-LB" sz="3200" b="1" dirty="0" smtClean="0">
                <a:latin typeface="Sakkal Majalla" panose="02000000000000000000" pitchFamily="2" charset="-78"/>
                <a:cs typeface="Sakkal Majalla" panose="02000000000000000000" pitchFamily="2" charset="-78"/>
              </a:rPr>
              <a:t>فارسي  </a:t>
            </a:r>
            <a:r>
              <a:rPr lang="ar-LB" sz="3200" b="1" dirty="0">
                <a:latin typeface="Sakkal Majalla" panose="02000000000000000000" pitchFamily="2" charset="-78"/>
                <a:cs typeface="Sakkal Majalla" panose="02000000000000000000" pitchFamily="2" charset="-78"/>
              </a:rPr>
              <a:t>للون الأحمر النقي، ويتدرَّج حتى ينتهي إلى لون البهرمان أو العصف أي الياقوت الأصفر، ومنه ثلاثة أنواع:الخلوقي أكثر صفرة من العقيق الجلناري، وأجودها وأكثر قيمة الياقوت الأصفر المقسّم إلى جلناري، مشمشي، أترجي، وتبني.أما الياقوت الأزرق أو البنفسجي مؤلَّف من خمسة أنواع أيضاً، الأزرق، اللازوردي، النيلي، الكحلي، الزيتي، والأبيض، كما هناك ياقوت النجم ذي الشعاعات الستة </a:t>
            </a:r>
            <a:r>
              <a:rPr lang="en-US" sz="3200" b="1" dirty="0" err="1">
                <a:latin typeface="Sakkal Majalla" panose="02000000000000000000" pitchFamily="2" charset="-78"/>
                <a:cs typeface="Sakkal Majalla" panose="02000000000000000000" pitchFamily="2" charset="-78"/>
              </a:rPr>
              <a:t>Asterias</a:t>
            </a:r>
            <a:r>
              <a:rPr lang="ar-LB" sz="3200" b="1" dirty="0">
                <a:latin typeface="Sakkal Majalla" panose="02000000000000000000" pitchFamily="2" charset="-78"/>
                <a:cs typeface="Sakkal Majalla" panose="02000000000000000000" pitchFamily="2" charset="-78"/>
              </a:rPr>
              <a:t>. غير </a:t>
            </a:r>
            <a:r>
              <a:rPr lang="ar-LB" sz="3200" b="1" dirty="0" smtClean="0">
                <a:latin typeface="Sakkal Majalla" panose="02000000000000000000" pitchFamily="2" charset="-78"/>
                <a:cs typeface="Sakkal Majalla" panose="02000000000000000000" pitchFamily="2" charset="-78"/>
              </a:rPr>
              <a:t>شفاف، </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2559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a:gradFill>
            <a:gsLst>
              <a:gs pos="63726">
                <a:srgbClr val="A0BAD2"/>
              </a:gs>
              <a:gs pos="53972">
                <a:srgbClr val="8DA4BA"/>
              </a:gs>
              <a:gs pos="38924">
                <a:srgbClr val="6F8295"/>
              </a:gs>
              <a:gs pos="0">
                <a:schemeClr val="tx2">
                  <a:lumMod val="50000"/>
                </a:schemeClr>
              </a:gs>
              <a:gs pos="78500">
                <a:srgbClr val="B5D2EC"/>
              </a:gs>
              <a:gs pos="74000">
                <a:schemeClr val="accent1">
                  <a:lumMod val="45000"/>
                  <a:lumOff val="55000"/>
                </a:schemeClr>
              </a:gs>
              <a:gs pos="83000">
                <a:schemeClr val="accent1">
                  <a:lumMod val="45000"/>
                  <a:lumOff val="55000"/>
                </a:schemeClr>
              </a:gs>
              <a:gs pos="95750">
                <a:srgbClr val="456F96"/>
              </a:gs>
              <a:gs pos="91500">
                <a:srgbClr val="6A90B3"/>
              </a:gs>
              <a:gs pos="100000">
                <a:schemeClr val="accent1">
                  <a:lumMod val="50000"/>
                </a:schemeClr>
              </a:gs>
            </a:gsLst>
            <a:lin ang="3600000" scaled="0"/>
          </a:gradFill>
        </p:spPr>
        <p:txBody>
          <a:bodyPr wrap="square">
            <a:spAutoFit/>
          </a:bodyPr>
          <a:lstStyle/>
          <a:p>
            <a:pPr marL="89535" marR="0" indent="367665" algn="just" rtl="1">
              <a:spcBef>
                <a:spcPts val="0"/>
              </a:spcBef>
              <a:spcAft>
                <a:spcPts val="0"/>
              </a:spcAft>
            </a:pP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تستخدم الأحجار الكريمة في الأجهزة الضوئية الحرارية لخواصها الضوئية وسرعة انكسار </a:t>
            </a: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أشعتها </a:t>
            </a: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وانعكاسها وارتدادها بحيث لا تحرق جلد أو العضو المصاب في جسد المريض،ولمعرفة تلك الخواص الضوئية الجذابة ومميزاتها نتعرف عليها عبر أجهزة علمية خاصة بها وهي:</a:t>
            </a:r>
            <a:endParaRPr lang="en-US" sz="4400" b="1" dirty="0" smtClean="0">
              <a:effectLst/>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367665" algn="just" rtl="1">
              <a:spcBef>
                <a:spcPts val="0"/>
              </a:spcBef>
              <a:spcAft>
                <a:spcPts val="0"/>
              </a:spcAft>
            </a:pP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1- رفراكتومتر </a:t>
            </a:r>
            <a:r>
              <a:rPr lang="en-US"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Refractometer</a:t>
            </a: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 لتحديد إنكسار الضوء.</a:t>
            </a:r>
            <a:endParaRPr lang="en-US" sz="4400" b="1" dirty="0" smtClean="0">
              <a:effectLst/>
              <a:latin typeface="Sakkal Majalla" panose="02000000000000000000" pitchFamily="2" charset="-78"/>
              <a:ea typeface="Times New Roman" panose="02020603050405020304" pitchFamily="18" charset="0"/>
              <a:cs typeface="Sakkal Majalla" panose="02000000000000000000" pitchFamily="2" charset="-78"/>
            </a:endParaRPr>
          </a:p>
          <a:p>
            <a:pPr marL="809625" marR="0" indent="-352425" algn="just" rtl="1">
              <a:spcBef>
                <a:spcPts val="0"/>
              </a:spcBef>
              <a:spcAft>
                <a:spcPts val="0"/>
              </a:spcAft>
            </a:pP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2- ميركروسكوب الإستقطاب</a:t>
            </a:r>
            <a:r>
              <a:rPr lang="en-US"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-Polarizing microscope </a:t>
            </a:r>
            <a:r>
              <a:rPr lang="ar-LB" sz="4800" b="1" dirty="0" smtClean="0">
                <a:effectLst/>
                <a:latin typeface="Sakkal Majalla" panose="02000000000000000000" pitchFamily="2" charset="-78"/>
                <a:ea typeface="Times New Roman" panose="02020603050405020304" pitchFamily="18" charset="0"/>
                <a:cs typeface="Sakkal Majalla" panose="02000000000000000000" pitchFamily="2" charset="-78"/>
              </a:rPr>
              <a:t>من خلال هذه الأجهزة تتضح من خلال الخواص التالية </a:t>
            </a:r>
            <a:endParaRPr lang="en-US" sz="32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Tree>
    <p:extLst>
      <p:ext uri="{BB962C8B-B14F-4D97-AF65-F5344CB8AC3E}">
        <p14:creationId xmlns:p14="http://schemas.microsoft.com/office/powerpoint/2010/main" val="1626844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3C9D7"/>
        </a:solidFill>
        <a:effectLst/>
      </p:bgPr>
    </p:bg>
    <p:spTree>
      <p:nvGrpSpPr>
        <p:cNvPr id="1" name=""/>
        <p:cNvGrpSpPr/>
        <p:nvPr/>
      </p:nvGrpSpPr>
      <p:grpSpPr>
        <a:xfrm>
          <a:off x="0" y="0"/>
          <a:ext cx="0" cy="0"/>
          <a:chOff x="0" y="0"/>
          <a:chExt cx="0" cy="0"/>
        </a:xfrm>
      </p:grpSpPr>
      <p:sp>
        <p:nvSpPr>
          <p:cNvPr id="2" name="Rectangle 1"/>
          <p:cNvSpPr/>
          <p:nvPr/>
        </p:nvSpPr>
        <p:spPr>
          <a:xfrm>
            <a:off x="1" y="195943"/>
            <a:ext cx="12191999" cy="6801862"/>
          </a:xfrm>
          <a:prstGeom prst="rect">
            <a:avLst/>
          </a:prstGeom>
        </p:spPr>
        <p:txBody>
          <a:bodyPr wrap="square">
            <a:spAutoFit/>
          </a:bodyPr>
          <a:lstStyle/>
          <a:p>
            <a:pPr marL="809625" marR="0" indent="-35242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خواص </a:t>
            </a:r>
            <a:r>
              <a:rPr lang="ar-LB" sz="4000" b="1" dirty="0" smtClean="0">
                <a:latin typeface="Sakkal Majalla" panose="02000000000000000000" pitchFamily="2" charset="-78"/>
                <a:ea typeface="Times New Roman" panose="02020603050405020304" pitchFamily="18" charset="0"/>
                <a:cs typeface="Sakkal Majalla" panose="02000000000000000000" pitchFamily="2" charset="-78"/>
              </a:rPr>
              <a:t>الضوء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optical</a:t>
            </a:r>
            <a:r>
              <a:rPr lang="ar-LB" sz="4000" b="1" dirty="0">
                <a:latin typeface="Sakkal Majalla" panose="02000000000000000000" pitchFamily="2" charset="-78"/>
                <a:ea typeface="Times New Roman" panose="02020603050405020304" pitchFamily="18" charset="0"/>
                <a:cs typeface="Sakkal Majalla" panose="02000000000000000000" pitchFamily="2" charset="-78"/>
              </a:rPr>
              <a:t> لكل حجر.</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36766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1- إنعكاس الضوء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Reflection of light</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36766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2- إنكسار الضوء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Refraction of light</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36766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3- إنحراف الضوء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Diversion of light</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36766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4- الإنعكاس الكلي والزاوية الحرجة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Critical Angle</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36766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5- تعيين معامل الإنكسار </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63055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1- طريقة الغمر التقريبية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Immersion</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63055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2- طريقة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Beck</a:t>
            </a:r>
            <a:r>
              <a:rPr lang="ar-LB" sz="4000" b="1" dirty="0">
                <a:latin typeface="Sakkal Majalla" panose="02000000000000000000" pitchFamily="2" charset="-78"/>
                <a:ea typeface="Times New Roman" panose="02020603050405020304" pitchFamily="18" charset="0"/>
                <a:cs typeface="Sakkal Majalla" panose="02000000000000000000" pitchFamily="2" charset="-78"/>
              </a:rPr>
              <a:t> بيك.</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63055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3- طريقة جهاز معرفة الإنكسار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Refractometer</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63055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4- استخدام جهاز سميث </a:t>
            </a:r>
            <a:r>
              <a:rPr lang="en-US" sz="4000" b="1" dirty="0">
                <a:latin typeface="Sakkal Majalla" panose="02000000000000000000" pitchFamily="2" charset="-78"/>
                <a:ea typeface="Times New Roman" panose="02020603050405020304" pitchFamily="18" charset="0"/>
                <a:cs typeface="Sakkal Majalla" panose="02000000000000000000" pitchFamily="2" charset="-78"/>
              </a:rPr>
              <a:t>Smith </a:t>
            </a:r>
            <a:endParaRPr lang="en-US" sz="3600" b="1" dirty="0">
              <a:latin typeface="Sakkal Majalla" panose="02000000000000000000" pitchFamily="2" charset="-78"/>
              <a:ea typeface="Times New Roman" panose="02020603050405020304" pitchFamily="18" charset="0"/>
              <a:cs typeface="Sakkal Majalla" panose="02000000000000000000" pitchFamily="2" charset="-78"/>
            </a:endParaRPr>
          </a:p>
          <a:p>
            <a:pPr marL="89535" marR="0" indent="630555" algn="just" rtl="1">
              <a:spcBef>
                <a:spcPts val="0"/>
              </a:spcBef>
              <a:spcAft>
                <a:spcPts val="0"/>
              </a:spcAft>
            </a:pPr>
            <a:r>
              <a:rPr lang="ar-LB" sz="4000" b="1" dirty="0">
                <a:latin typeface="Sakkal Majalla" panose="02000000000000000000" pitchFamily="2" charset="-78"/>
                <a:ea typeface="Times New Roman" panose="02020603050405020304" pitchFamily="18" charset="0"/>
                <a:cs typeface="Sakkal Majalla" panose="02000000000000000000" pitchFamily="2" charset="-78"/>
              </a:rPr>
              <a:t>5- استخدام جهاز </a:t>
            </a:r>
            <a:r>
              <a:rPr lang="en-US" sz="4000" b="1" dirty="0" err="1">
                <a:latin typeface="Sakkal Majalla" panose="02000000000000000000" pitchFamily="2" charset="-78"/>
                <a:ea typeface="Times New Roman" panose="02020603050405020304" pitchFamily="18" charset="0"/>
                <a:cs typeface="Sakkal Majalla" panose="02000000000000000000" pitchFamily="2" charset="-78"/>
              </a:rPr>
              <a:t>Riner</a:t>
            </a:r>
            <a:r>
              <a:rPr lang="ar-LB" sz="4000" b="1" dirty="0">
                <a:latin typeface="Sakkal Majalla" panose="02000000000000000000" pitchFamily="2" charset="-78"/>
                <a:ea typeface="Times New Roman" panose="02020603050405020304" pitchFamily="18" charset="0"/>
                <a:cs typeface="Sakkal Majalla" panose="02000000000000000000" pitchFamily="2" charset="-78"/>
              </a:rPr>
              <a:t> – رينر</a:t>
            </a:r>
            <a:r>
              <a:rPr lang="ar-LB" sz="4000"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dirty="0">
              <a:latin typeface="Sakkal Majalla" panose="02000000000000000000" pitchFamily="2" charset="-78"/>
              <a:ea typeface="Times New Roman" panose="02020603050405020304" pitchFamily="18" charset="0"/>
              <a:cs typeface="Sakkal Majalla" panose="02000000000000000000" pitchFamily="2" charset="-78"/>
            </a:endParaRPr>
          </a:p>
        </p:txBody>
      </p:sp>
    </p:spTree>
    <p:extLst>
      <p:ext uri="{BB962C8B-B14F-4D97-AF65-F5344CB8AC3E}">
        <p14:creationId xmlns:p14="http://schemas.microsoft.com/office/powerpoint/2010/main" val="107943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3215" y="365125"/>
            <a:ext cx="10515600" cy="1181483"/>
          </a:xfrm>
        </p:spPr>
        <p:txBody>
          <a:bodyPr>
            <a:normAutofit/>
          </a:bodyPr>
          <a:lstStyle/>
          <a:p>
            <a:pPr algn="r" rtl="1"/>
            <a:r>
              <a:rPr lang="ar-LB" sz="3200" b="1" dirty="0" smtClean="0"/>
              <a:t>بعض طرق العلاج </a:t>
            </a:r>
            <a:r>
              <a:rPr lang="ar-LB" sz="3200" b="1" dirty="0" smtClean="0"/>
              <a:t>بالأحجار </a:t>
            </a:r>
            <a:r>
              <a:rPr lang="ar-LB" sz="3200" b="1" dirty="0" smtClean="0"/>
              <a:t>الكريمة يدويا وبآلات لوكس الحرارية ذات المقابض </a:t>
            </a:r>
            <a:endParaRPr lang="en-US" sz="3200"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6432" y="3341520"/>
            <a:ext cx="3668228" cy="27432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9941" y="2817763"/>
            <a:ext cx="4328874" cy="3566160"/>
          </a:xfrm>
        </p:spPr>
      </p:pic>
      <p:sp>
        <p:nvSpPr>
          <p:cNvPr id="6" name="Rectangle 5"/>
          <p:cNvSpPr/>
          <p:nvPr/>
        </p:nvSpPr>
        <p:spPr>
          <a:xfrm>
            <a:off x="6795655" y="1766687"/>
            <a:ext cx="5195454" cy="830997"/>
          </a:xfrm>
          <a:prstGeom prst="rect">
            <a:avLst/>
          </a:prstGeom>
        </p:spPr>
        <p:txBody>
          <a:bodyPr wrap="square">
            <a:spAutoFit/>
          </a:bodyPr>
          <a:lstStyle/>
          <a:p>
            <a:pPr algn="r" rtl="1"/>
            <a:r>
              <a:rPr lang="ar-LB" sz="2000" b="1" dirty="0" smtClean="0"/>
              <a:t>ا</a:t>
            </a:r>
            <a:r>
              <a:rPr lang="ar-LB" sz="2400" b="1" dirty="0" smtClean="0"/>
              <a:t>لعلاج لنقاط شاكرا في الظهر بالحجر الكريم الجاد الأخضر لفتح المسارات وعلاج آلام الظهر </a:t>
            </a:r>
            <a:endParaRPr lang="en-US" sz="2000" b="1" dirty="0"/>
          </a:p>
        </p:txBody>
      </p:sp>
      <p:sp>
        <p:nvSpPr>
          <p:cNvPr id="8" name="Rectangle 7"/>
          <p:cNvSpPr/>
          <p:nvPr/>
        </p:nvSpPr>
        <p:spPr>
          <a:xfrm>
            <a:off x="415637" y="1546608"/>
            <a:ext cx="5174672" cy="1569660"/>
          </a:xfrm>
          <a:prstGeom prst="rect">
            <a:avLst/>
          </a:prstGeom>
        </p:spPr>
        <p:txBody>
          <a:bodyPr wrap="square">
            <a:spAutoFit/>
          </a:bodyPr>
          <a:lstStyle/>
          <a:p>
            <a:pPr algn="r" rtl="1"/>
            <a:r>
              <a:rPr lang="en-US" sz="2400" b="1" dirty="0" err="1" smtClean="0"/>
              <a:t>أصبح</a:t>
            </a:r>
            <a:r>
              <a:rPr lang="ar-LB" sz="2400" b="1" dirty="0" smtClean="0"/>
              <a:t> </a:t>
            </a:r>
            <a:r>
              <a:rPr lang="en-US" sz="2400" b="1" dirty="0" smtClean="0"/>
              <a:t> </a:t>
            </a:r>
            <a:r>
              <a:rPr lang="en-US" sz="2400" b="1" dirty="0" err="1" smtClean="0"/>
              <a:t>العلاج</a:t>
            </a:r>
            <a:r>
              <a:rPr lang="ar-LB" sz="2400" b="1" dirty="0" smtClean="0"/>
              <a:t> </a:t>
            </a:r>
            <a:r>
              <a:rPr lang="en-US" sz="2400" b="1" dirty="0" smtClean="0"/>
              <a:t> </a:t>
            </a:r>
            <a:r>
              <a:rPr lang="en-US" sz="2400" b="1" dirty="0" err="1" smtClean="0"/>
              <a:t>سهلاً</a:t>
            </a:r>
            <a:r>
              <a:rPr lang="en-US" sz="2400" b="1" dirty="0" smtClean="0"/>
              <a:t> </a:t>
            </a:r>
            <a:r>
              <a:rPr lang="ar-LB" sz="2400" b="1" dirty="0" smtClean="0"/>
              <a:t> </a:t>
            </a:r>
            <a:r>
              <a:rPr lang="en-US" sz="2400" b="1" dirty="0" err="1" smtClean="0"/>
              <a:t>مع</a:t>
            </a:r>
            <a:r>
              <a:rPr lang="en-US" sz="2400" b="1" dirty="0" smtClean="0"/>
              <a:t> </a:t>
            </a:r>
            <a:r>
              <a:rPr lang="en-US" sz="2400" b="1" dirty="0" smtClean="0"/>
              <a:t>م</a:t>
            </a:r>
            <a:r>
              <a:rPr lang="ar-LB" sz="2400" b="1" dirty="0" smtClean="0"/>
              <a:t>قابض</a:t>
            </a:r>
            <a:r>
              <a:rPr lang="en-US" sz="2400" b="1" dirty="0" smtClean="0"/>
              <a:t> </a:t>
            </a:r>
            <a:r>
              <a:rPr lang="en-US" sz="2400" b="1" dirty="0" err="1" smtClean="0"/>
              <a:t>العلاج</a:t>
            </a:r>
            <a:r>
              <a:rPr lang="en-US" sz="2400" b="1" dirty="0" smtClean="0"/>
              <a:t> </a:t>
            </a:r>
            <a:r>
              <a:rPr lang="en-US" sz="2400" b="1" dirty="0" err="1" smtClean="0"/>
              <a:t>بالضغط</a:t>
            </a:r>
            <a:r>
              <a:rPr lang="en-US" sz="2400" b="1" dirty="0" smtClean="0"/>
              <a:t> </a:t>
            </a:r>
            <a:r>
              <a:rPr lang="en-US" sz="2400" b="1" dirty="0" err="1" smtClean="0"/>
              <a:t>على</a:t>
            </a:r>
            <a:r>
              <a:rPr lang="en-US" sz="2400" b="1" dirty="0" smtClean="0"/>
              <a:t> </a:t>
            </a:r>
            <a:r>
              <a:rPr lang="en-US" sz="2400" b="1" dirty="0" err="1" smtClean="0"/>
              <a:t>الزر</a:t>
            </a:r>
            <a:endParaRPr lang="ar-LB" sz="2400" b="1" dirty="0" smtClean="0"/>
          </a:p>
          <a:p>
            <a:r>
              <a:rPr lang="en-US" sz="2400" b="1" dirty="0"/>
              <a:t>TREATMENT MADE EASY WITH PUSH BUTTON THERAPY SELECTION</a:t>
            </a:r>
            <a:endParaRPr lang="en-US" sz="2400" dirty="0"/>
          </a:p>
        </p:txBody>
      </p:sp>
    </p:spTree>
    <p:extLst>
      <p:ext uri="{BB962C8B-B14F-4D97-AF65-F5344CB8AC3E}">
        <p14:creationId xmlns:p14="http://schemas.microsoft.com/office/powerpoint/2010/main" val="155471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KW" sz="3200" b="1" dirty="0" smtClean="0"/>
              <a:t>صور </a:t>
            </a:r>
            <a:r>
              <a:rPr lang="ar-KW" sz="3200" b="1" dirty="0"/>
              <a:t>بعض الآلات </a:t>
            </a:r>
            <a:r>
              <a:rPr lang="ar-LB" sz="3200" b="1" dirty="0" smtClean="0"/>
              <a:t>ا</a:t>
            </a:r>
            <a:r>
              <a:rPr lang="ar-KW" sz="3200" b="1" dirty="0" smtClean="0"/>
              <a:t>لفيزيو- </a:t>
            </a:r>
            <a:r>
              <a:rPr lang="ar-KW" sz="3200" b="1" dirty="0"/>
              <a:t>ضوئية المستخدمة في العلاج بالأحجار الكريمة</a:t>
            </a:r>
            <a:endParaRPr lang="en-US" sz="32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5875" y="3244056"/>
            <a:ext cx="4286250" cy="1514475"/>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7755" y="4956415"/>
            <a:ext cx="12074245" cy="1355484"/>
          </a:xfrm>
        </p:spPr>
      </p:pic>
      <p:sp>
        <p:nvSpPr>
          <p:cNvPr id="6" name="Rectangle 5"/>
          <p:cNvSpPr/>
          <p:nvPr/>
        </p:nvSpPr>
        <p:spPr>
          <a:xfrm>
            <a:off x="5572125" y="1529848"/>
            <a:ext cx="6229349" cy="2782300"/>
          </a:xfrm>
          <a:prstGeom prst="rect">
            <a:avLst/>
          </a:prstGeom>
        </p:spPr>
        <p:txBody>
          <a:bodyPr wrap="square">
            <a:spAutoFit/>
          </a:bodyPr>
          <a:lstStyle/>
          <a:p>
            <a:pPr>
              <a:lnSpc>
                <a:spcPct val="115000"/>
              </a:lnSpc>
            </a:pPr>
            <a:r>
              <a:rPr lang="en-US" sz="2400" b="1" dirty="0" smtClean="0">
                <a:effectLst/>
                <a:latin typeface="Verdana" panose="020B0604030504040204" pitchFamily="34" charset="0"/>
                <a:ea typeface="Times New Roman" panose="02020603050405020304" pitchFamily="18" charset="0"/>
                <a:cs typeface="Times New Roman" panose="02020603050405020304" pitchFamily="18" charset="0"/>
              </a:rPr>
              <a:t>LUX IV ELECTRONIC GEM THERAPY</a:t>
            </a:r>
            <a:r>
              <a:rPr lang="en-US" sz="1000" dirty="0" smtClean="0">
                <a:effectLst/>
                <a:latin typeface="Verdana" panose="020B0604030504040204" pitchFamily="34" charset="0"/>
                <a:ea typeface="Times New Roman" panose="02020603050405020304" pitchFamily="18" charset="0"/>
                <a:cs typeface="Times New Roman" panose="02020603050405020304" pitchFamily="18" charset="0"/>
              </a:rPr>
              <a:t>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2400" b="1" dirty="0" smtClean="0">
                <a:effectLst/>
                <a:latin typeface="Times New Roman" panose="02020603050405020304" pitchFamily="18" charset="0"/>
                <a:ea typeface="Times New Roman" panose="02020603050405020304" pitchFamily="18" charset="0"/>
                <a:cs typeface="Arial" panose="020B0604020202020204" pitchFamily="34" charset="0"/>
              </a:rPr>
              <a:t>(Dynamic</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en-US" sz="2400" b="1" dirty="0" smtClean="0">
                <a:effectLst/>
                <a:latin typeface="Times New Roman" panose="02020603050405020304" pitchFamily="18" charset="0"/>
                <a:ea typeface="Times New Roman" panose="02020603050405020304" pitchFamily="18" charset="0"/>
                <a:cs typeface="Arial" panose="020B0604020202020204" pitchFamily="34" charset="0"/>
              </a:rPr>
              <a:t>Dielectric Resonance Management)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15000"/>
              </a:lnSpc>
            </a:pPr>
            <a:r>
              <a:rPr lang="en-US" sz="2000" b="1" dirty="0" smtClean="0">
                <a:effectLst/>
                <a:latin typeface="Verdana" panose="020B0604030504040204" pitchFamily="34" charset="0"/>
                <a:ea typeface="Times New Roman" panose="02020603050405020304" pitchFamily="18" charset="0"/>
                <a:cs typeface="Times New Roman" panose="02020603050405020304" pitchFamily="18" charset="0"/>
              </a:rPr>
              <a:t>Consistently Good Rapid Result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SA" sz="2800" b="1" dirty="0">
                <a:latin typeface="Calibri" panose="020F0502020204030204" pitchFamily="34" charset="0"/>
                <a:ea typeface="Times New Roman" panose="02020603050405020304" pitchFamily="18" charset="0"/>
              </a:rPr>
              <a:t>لوكس الإلكتروني جوهره العلاج</a:t>
            </a:r>
            <a:endParaRPr lang="en-US" sz="28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SA" sz="2800" b="1" dirty="0">
                <a:latin typeface="Calibri" panose="020F0502020204030204" pitchFamily="34" charset="0"/>
                <a:ea typeface="Times New Roman" panose="02020603050405020304" pitchFamily="18" charset="0"/>
              </a:rPr>
              <a:t>(إدارة الرنين الحيوي العازلة)</a:t>
            </a:r>
            <a:endParaRPr lang="en-US" sz="28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SA" sz="2800" b="1" dirty="0">
                <a:latin typeface="Calibri" panose="020F0502020204030204" pitchFamily="34" charset="0"/>
                <a:ea typeface="Times New Roman" panose="02020603050405020304" pitchFamily="18" charset="0"/>
              </a:rPr>
              <a:t>نتائج سريعة جيدة باستمرار</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0" y="1400509"/>
            <a:ext cx="5572125" cy="2003625"/>
          </a:xfrm>
          <a:prstGeom prst="rect">
            <a:avLst/>
          </a:prstGeom>
        </p:spPr>
        <p:txBody>
          <a:bodyPr wrap="square">
            <a:spAutoFit/>
          </a:bodyPr>
          <a:lstStyle/>
          <a:p>
            <a:pPr algn="r" rtl="1">
              <a:lnSpc>
                <a:spcPct val="115000"/>
              </a:lnSpc>
            </a:pPr>
            <a:r>
              <a:rPr lang="ar-SA" sz="2000" b="1" dirty="0">
                <a:latin typeface="Calibri" panose="020F0502020204030204" pitchFamily="34" charset="0"/>
                <a:ea typeface="Times New Roman" panose="02020603050405020304" pitchFamily="18" charset="0"/>
              </a:rPr>
              <a:t>الأشعة تحت الحمراء الصورة </a:t>
            </a: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V.S</a:t>
            </a:r>
            <a:r>
              <a:rPr lang="ar-SA" sz="2000" b="1" dirty="0">
                <a:latin typeface="Calibri" panose="020F0502020204030204" pitchFamily="34" charset="0"/>
                <a:ea typeface="Times New Roman" panose="02020603050405020304" pitchFamily="18" charset="0"/>
              </a:rPr>
              <a:t> مرة أخرى قبل أي علاج.</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SA" sz="2000" b="1" dirty="0">
                <a:latin typeface="Calibri" panose="020F0502020204030204" pitchFamily="34" charset="0"/>
                <a:ea typeface="Times New Roman" panose="02020603050405020304" pitchFamily="18" charset="0"/>
              </a:rPr>
              <a:t>المعاملة مع المصابيح الحمراء والخضراء</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SA" sz="2000" b="1" dirty="0">
                <a:latin typeface="Calibri" panose="020F0502020204030204" pitchFamily="34" charset="0"/>
                <a:ea typeface="Times New Roman" panose="02020603050405020304" pitchFamily="18" charset="0"/>
              </a:rPr>
              <a:t>الأشعة تحت الحمراء تفحص النتائج بعد ذلك بأسبوعين</a:t>
            </a:r>
            <a:r>
              <a:rPr lang="ar-SA" sz="1600" b="1" dirty="0" smtClean="0">
                <a:latin typeface="Calibri" panose="020F0502020204030204" pitchFamily="34" charset="0"/>
                <a:ea typeface="Times New Roman" panose="02020603050405020304" pitchFamily="18" charset="0"/>
              </a:rPr>
              <a:t>.</a:t>
            </a:r>
            <a:endParaRPr lang="ar-LB" sz="1600" b="1" dirty="0" smtClean="0">
              <a:latin typeface="Calibri" panose="020F0502020204030204" pitchFamily="34" charset="0"/>
              <a:ea typeface="Times New Roman" panose="02020603050405020304" pitchFamily="18" charset="0"/>
            </a:endParaRPr>
          </a:p>
          <a:p>
            <a:pPr rtl="1">
              <a:lnSpc>
                <a:spcPct val="115000"/>
              </a:lnSpc>
            </a:pPr>
            <a:r>
              <a:rPr lang="en-US" sz="2400" b="1" dirty="0"/>
              <a:t>Infra red image of V.S's back before any treatment.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040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896600" cy="1998846"/>
          </a:xfrm>
        </p:spPr>
        <p:txBody>
          <a:bodyPr>
            <a:noAutofit/>
          </a:bodyPr>
          <a:lstStyle/>
          <a:p>
            <a:pPr rtl="1"/>
            <a:r>
              <a:rPr lang="en-US" sz="2400" b="1" dirty="0"/>
              <a:t>Radiometric image of a knee injury before and 24 hours after treatment with the Lux IV therapy </a:t>
            </a:r>
            <a:r>
              <a:rPr lang="en-US" sz="2400" b="1" dirty="0" smtClean="0"/>
              <a:t>lamps.   Injuries cause </a:t>
            </a:r>
            <a:r>
              <a:rPr lang="en-US" sz="2400" b="1" dirty="0"/>
              <a:t>extensive vasodilation and </a:t>
            </a:r>
            <a:r>
              <a:rPr lang="en-US" sz="2400" b="1" dirty="0" err="1"/>
              <a:t>hyperthermic</a:t>
            </a:r>
            <a:r>
              <a:rPr lang="en-US" sz="2400" b="1" dirty="0"/>
              <a:t> conditions which can be seen in the thermal image </a:t>
            </a:r>
            <a:r>
              <a:rPr lang="en-US" sz="2400" b="1" dirty="0" smtClean="0"/>
              <a:t>on the lift</a:t>
            </a:r>
            <a:br>
              <a:rPr lang="en-US" sz="2400" b="1" dirty="0" smtClean="0"/>
            </a:br>
            <a:r>
              <a:rPr lang="en-US" sz="2400" b="1" dirty="0" smtClean="0"/>
              <a:t>                                                                                                                                                 </a:t>
            </a:r>
            <a:br>
              <a:rPr lang="en-US" sz="2400" b="1" dirty="0" smtClean="0"/>
            </a:br>
            <a:r>
              <a:rPr lang="ar-LB" sz="2400" b="1" dirty="0" smtClean="0"/>
              <a:t>صورة إشعاعية لإصابة في الركبة قبل وبعد 24 ساعة من العلاج بمصابيح العلاج </a:t>
            </a:r>
            <a:r>
              <a:rPr lang="en-US" sz="2400" b="1" dirty="0" smtClean="0"/>
              <a:t>Lux IV. </a:t>
            </a:r>
            <a:r>
              <a:rPr lang="ar-LB" sz="2400" b="1" dirty="0" smtClean="0"/>
              <a:t>تسبب </a:t>
            </a:r>
            <a:r>
              <a:rPr lang="ar-LB" sz="2400" b="1" dirty="0" smtClean="0"/>
              <a:t>الإصابات توسعًا </a:t>
            </a:r>
            <a:r>
              <a:rPr lang="ar-LB" sz="2400" b="1" dirty="0" smtClean="0"/>
              <a:t>كبيرًا في الأوعية الدموية وحالات ارتفاع الحرارة التي يمكن رؤيتها في الصورة الحرارية </a:t>
            </a:r>
            <a:r>
              <a:rPr lang="en-US" sz="2400" b="1" dirty="0" smtClean="0"/>
              <a:t>o</a:t>
            </a:r>
            <a:r>
              <a:rPr lang="en-US" sz="2000" b="1" dirty="0" smtClean="0"/>
              <a:t/>
            </a:r>
            <a:br>
              <a:rPr lang="en-US" sz="2000" b="1" dirty="0" smtClean="0"/>
            </a:br>
            <a:endParaRPr lang="en-US" sz="2000"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0081" y="1998847"/>
            <a:ext cx="4220272" cy="393192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5136" y="2638926"/>
            <a:ext cx="5877650" cy="2115954"/>
          </a:xfrm>
        </p:spPr>
      </p:pic>
    </p:spTree>
    <p:extLst>
      <p:ext uri="{BB962C8B-B14F-4D97-AF65-F5344CB8AC3E}">
        <p14:creationId xmlns:p14="http://schemas.microsoft.com/office/powerpoint/2010/main" val="50777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B4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LB" sz="3600" dirty="0" smtClean="0"/>
              <a:t> </a:t>
            </a:r>
            <a:r>
              <a:rPr lang="ar-LB" sz="3200" b="1" dirty="0" smtClean="0"/>
              <a:t>إشراف شخصي على تحضير الأحجار الكريمة وتجهيزها لقطعها وتنعيمها قبل الاستخدام للعلاج يدويا وداخل الآلات لوكس 1/2/3/4/5/ </a:t>
            </a:r>
            <a:endParaRPr lang="en-US" sz="3200" b="1" dirty="0"/>
          </a:p>
        </p:txBody>
      </p:sp>
      <p:sp>
        <p:nvSpPr>
          <p:cNvPr id="3" name="Text Placeholder 2"/>
          <p:cNvSpPr>
            <a:spLocks noGrp="1"/>
          </p:cNvSpPr>
          <p:nvPr>
            <p:ph type="body" idx="1"/>
          </p:nvPr>
        </p:nvSpPr>
        <p:spPr/>
        <p:txBody>
          <a:bodyPr/>
          <a:lstStyle/>
          <a:p>
            <a:pPr algn="r" rtl="1"/>
            <a:r>
              <a:rPr lang="ar-LB" dirty="0" smtClean="0"/>
              <a:t>أثناء تحضير الأحجار الكريمة لتقطيعها قبل استخدامها يدويا وعبر الآلات الخاصة للعلاج</a:t>
            </a:r>
            <a:endParaRPr lang="en-US"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6184" t="25171" r="9056"/>
          <a:stretch/>
        </p:blipFill>
        <p:spPr>
          <a:xfrm>
            <a:off x="1336662" y="2743199"/>
            <a:ext cx="4164037" cy="2757146"/>
          </a:xfrm>
        </p:spPr>
      </p:pic>
      <p:sp>
        <p:nvSpPr>
          <p:cNvPr id="5" name="Text Placeholder 4"/>
          <p:cNvSpPr>
            <a:spLocks noGrp="1"/>
          </p:cNvSpPr>
          <p:nvPr>
            <p:ph type="body" sz="quarter" idx="3"/>
          </p:nvPr>
        </p:nvSpPr>
        <p:spPr>
          <a:xfrm>
            <a:off x="6172200" y="1681162"/>
            <a:ext cx="5183188" cy="1174579"/>
          </a:xfrm>
        </p:spPr>
        <p:txBody>
          <a:bodyPr>
            <a:normAutofit fontScale="85000" lnSpcReduction="20000"/>
          </a:bodyPr>
          <a:lstStyle/>
          <a:p>
            <a:r>
              <a:rPr lang="en-US" dirty="0"/>
              <a:t>SPECIAL LAMP TRANSDUCERS WHICH TARGET THE </a:t>
            </a:r>
            <a:r>
              <a:rPr lang="en-US" dirty="0" smtClean="0"/>
              <a:t>PROBLEMS</a:t>
            </a:r>
            <a:endParaRPr lang="ar-LB" dirty="0" smtClean="0"/>
          </a:p>
          <a:p>
            <a:pPr algn="r" rtl="1"/>
            <a:r>
              <a:rPr lang="ar-LB" dirty="0" smtClean="0"/>
              <a:t>محولات خاصة لآلات الفيزيوثرابي الضوئية  لتستهدف مواضع الألم</a:t>
            </a:r>
            <a:endParaRPr lang="en-US" dirty="0"/>
          </a:p>
        </p:txBody>
      </p:sp>
      <p:pic>
        <p:nvPicPr>
          <p:cNvPr id="7" name="Content Placeholder 6"/>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22675" b="12490"/>
          <a:stretch/>
        </p:blipFill>
        <p:spPr>
          <a:xfrm>
            <a:off x="6387714" y="3334043"/>
            <a:ext cx="4804280" cy="2011680"/>
          </a:xfrm>
        </p:spPr>
      </p:pic>
    </p:spTree>
    <p:extLst>
      <p:ext uri="{BB962C8B-B14F-4D97-AF65-F5344CB8AC3E}">
        <p14:creationId xmlns:p14="http://schemas.microsoft.com/office/powerpoint/2010/main" val="344024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E7F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9381" y="365125"/>
            <a:ext cx="11700163" cy="1325563"/>
          </a:xfrm>
        </p:spPr>
        <p:txBody>
          <a:bodyPr>
            <a:normAutofit/>
          </a:bodyPr>
          <a:lstStyle/>
          <a:p>
            <a:pPr algn="just" rtl="1"/>
            <a:r>
              <a:rPr lang="ar-LB" b="1" dirty="0" smtClean="0">
                <a:latin typeface="Sakkal Majalla" panose="02000000000000000000" pitchFamily="2" charset="-78"/>
                <a:cs typeface="Sakkal Majalla" panose="02000000000000000000" pitchFamily="2" charset="-78"/>
              </a:rPr>
              <a:t>الكتب التي تعنى بتقنيات وخصائص </a:t>
            </a:r>
            <a:r>
              <a:rPr lang="ar-LB" b="1" smtClean="0">
                <a:latin typeface="Sakkal Majalla" panose="02000000000000000000" pitchFamily="2" charset="-78"/>
                <a:cs typeface="Sakkal Majalla" panose="02000000000000000000" pitchFamily="2" charset="-78"/>
              </a:rPr>
              <a:t>الأحجار الكريمة، </a:t>
            </a:r>
            <a:r>
              <a:rPr lang="ar-LB" b="1" dirty="0" smtClean="0">
                <a:latin typeface="Sakkal Majalla" panose="02000000000000000000" pitchFamily="2" charset="-78"/>
                <a:cs typeface="Sakkal Majalla" panose="02000000000000000000" pitchFamily="2" charset="-78"/>
              </a:rPr>
              <a:t>وكيفية </a:t>
            </a:r>
            <a:r>
              <a:rPr lang="ar-LB" b="1" smtClean="0">
                <a:latin typeface="Sakkal Majalla" panose="02000000000000000000" pitchFamily="2" charset="-78"/>
                <a:cs typeface="Sakkal Majalla" panose="02000000000000000000" pitchFamily="2" charset="-78"/>
              </a:rPr>
              <a:t>طرق علاجها لبعض الأمراض . </a:t>
            </a:r>
            <a:r>
              <a:rPr lang="ar-LB" b="1" dirty="0" smtClean="0">
                <a:latin typeface="Sakkal Majalla" panose="02000000000000000000" pitchFamily="2" charset="-78"/>
                <a:cs typeface="Sakkal Majalla" panose="02000000000000000000" pitchFamily="2" charset="-78"/>
              </a:rPr>
              <a:t>من إعداد وتأليف الباحثة  أ.د. آمال عربيد</a:t>
            </a:r>
            <a:endParaRPr lang="en-US" b="1" dirty="0">
              <a:latin typeface="Sakkal Majalla" panose="02000000000000000000" pitchFamily="2" charset="-78"/>
              <a:cs typeface="Sakkal Majalla" panose="02000000000000000000" pitchFamily="2" charset="-78"/>
            </a:endParaRPr>
          </a:p>
        </p:txBody>
      </p:sp>
      <p:sp>
        <p:nvSpPr>
          <p:cNvPr id="3" name="Text Placeholder 2"/>
          <p:cNvSpPr>
            <a:spLocks noGrp="1"/>
          </p:cNvSpPr>
          <p:nvPr>
            <p:ph type="body" idx="1"/>
          </p:nvPr>
        </p:nvSpPr>
        <p:spPr>
          <a:xfrm>
            <a:off x="540328" y="1681163"/>
            <a:ext cx="5457248" cy="823912"/>
          </a:xfrm>
        </p:spPr>
        <p:txBody>
          <a:bodyPr>
            <a:noAutofit/>
          </a:bodyPr>
          <a:lstStyle/>
          <a:p>
            <a:pPr algn="justLow" rtl="1"/>
            <a:r>
              <a:rPr lang="ar-LB" sz="3200" dirty="0" smtClean="0"/>
              <a:t>أسرار العلاج بالأحجار الكريمة وعجائبها في الأبراج</a:t>
            </a:r>
            <a:endParaRPr lang="en-US" sz="3200" dirty="0"/>
          </a:p>
        </p:txBody>
      </p:sp>
      <p:sp>
        <p:nvSpPr>
          <p:cNvPr id="5" name="Text Placeholder 4"/>
          <p:cNvSpPr>
            <a:spLocks noGrp="1"/>
          </p:cNvSpPr>
          <p:nvPr>
            <p:ph type="body" sz="quarter" idx="3"/>
          </p:nvPr>
        </p:nvSpPr>
        <p:spPr>
          <a:xfrm>
            <a:off x="6172199" y="1681163"/>
            <a:ext cx="5527965" cy="823912"/>
          </a:xfrm>
        </p:spPr>
        <p:txBody>
          <a:bodyPr>
            <a:noAutofit/>
          </a:bodyPr>
          <a:lstStyle/>
          <a:p>
            <a:pPr algn="just" rtl="1"/>
            <a:r>
              <a:rPr lang="ar-LB" sz="3200" dirty="0" smtClean="0"/>
              <a:t>فن المصوغات المغولية ومكانتها بين الشرق والغرب</a:t>
            </a:r>
            <a:endParaRPr lang="en-US" sz="3200"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72200" y="2752036"/>
            <a:ext cx="5183188" cy="3190666"/>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60888" y="2505075"/>
            <a:ext cx="2234931" cy="3684588"/>
          </a:xfrm>
        </p:spPr>
      </p:pic>
    </p:spTree>
    <p:extLst>
      <p:ext uri="{BB962C8B-B14F-4D97-AF65-F5344CB8AC3E}">
        <p14:creationId xmlns:p14="http://schemas.microsoft.com/office/powerpoint/2010/main" val="245234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2151"/>
        </a:soli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22336"/>
          <a:stretch/>
        </p:blipFill>
        <p:spPr>
          <a:xfrm>
            <a:off x="7269480" y="1882564"/>
            <a:ext cx="4503475" cy="4663440"/>
          </a:xfrm>
        </p:spPr>
      </p:pic>
      <p:sp>
        <p:nvSpPr>
          <p:cNvPr id="5" name="Rectangle 2"/>
          <p:cNvSpPr>
            <a:spLocks noChangeArrowheads="1"/>
          </p:cNvSpPr>
          <p:nvPr/>
        </p:nvSpPr>
        <p:spPr bwMode="auto">
          <a:xfrm>
            <a:off x="220494" y="4920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justLow"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Content Placeholder 10"/>
          <p:cNvSpPr>
            <a:spLocks noGrp="1"/>
          </p:cNvSpPr>
          <p:nvPr>
            <p:ph sz="half" idx="1"/>
          </p:nvPr>
        </p:nvSpPr>
        <p:spPr>
          <a:xfrm>
            <a:off x="220494" y="1882564"/>
            <a:ext cx="6421902" cy="4351338"/>
          </a:xfrm>
        </p:spPr>
        <p:txBody>
          <a:bodyPr>
            <a:noAutofit/>
          </a:bodyPr>
          <a:lstStyle/>
          <a:p>
            <a:pPr marL="0" lvl="0" indent="228600" algn="justLow" rtl="1" eaLnBrk="0" fontAlgn="base" hangingPunct="0">
              <a:lnSpc>
                <a:spcPct val="100000"/>
              </a:lnSpc>
              <a:spcBef>
                <a:spcPct val="0"/>
              </a:spcBef>
              <a:spcAft>
                <a:spcPct val="0"/>
              </a:spcAft>
              <a:buNone/>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الشمس تمثِّل بالياقوت الأحمر القاتم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القمر يمثَّل باللؤلؤ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الزهرة تمثّل بالألماس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عطارد يمثّل بالزمرد الأخضر القاتم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نبتون يمثّل باللازورد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المريخ يمثّل بالمرجان الأحمر أو العقيق اليماني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زُحل يمثَّل بالسفير الأزرق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المشتري يمثَّل بالسفير الأصفر </a:t>
            </a:r>
            <a:endParaRPr kumimoji="0" lang="en-US" altLang="en-US" sz="2400" b="1" i="0" u="none" strike="noStrike" cap="none" normalizeH="0" baseline="0" dirty="0" smtClean="0">
              <a:ln>
                <a:noFill/>
              </a:ln>
              <a:solidFill>
                <a:schemeClr val="tx1"/>
              </a:solidFill>
              <a:effectLst/>
            </a:endParaRPr>
          </a:p>
          <a:p>
            <a:pPr marL="0" lvl="0" indent="0" algn="justLow" rtl="1" eaLnBrk="0" fontAlgn="base" hangingPunct="0">
              <a:lnSpc>
                <a:spcPct val="100000"/>
              </a:lnSpc>
              <a:spcBef>
                <a:spcPct val="0"/>
              </a:spcBef>
              <a:spcAft>
                <a:spcPct val="0"/>
              </a:spcAft>
              <a:buFontTx/>
              <a:buChar char="•"/>
            </a:pPr>
            <a:r>
              <a:rPr kumimoji="0" lang="ar-KW" altLang="en-US" sz="3200" b="1" i="0" u="none" strike="noStrike" cap="none" normalizeH="0" baseline="0" dirty="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أورانوس يمثَّل بعين النمر أو الزبرجد </a:t>
            </a:r>
            <a:endParaRPr lang="ar-KW" altLang="en-US" sz="4000" b="1" dirty="0">
              <a:latin typeface="Arial" panose="020B0604020202020204" pitchFamily="34" charset="0"/>
            </a:endParaRPr>
          </a:p>
          <a:p>
            <a:endParaRPr lang="en-US" b="1" dirty="0"/>
          </a:p>
        </p:txBody>
      </p:sp>
      <p:sp>
        <p:nvSpPr>
          <p:cNvPr id="3" name="عنوان 2"/>
          <p:cNvSpPr>
            <a:spLocks noGrp="1"/>
          </p:cNvSpPr>
          <p:nvPr>
            <p:ph type="title"/>
          </p:nvPr>
        </p:nvSpPr>
        <p:spPr>
          <a:xfrm>
            <a:off x="0" y="1"/>
            <a:ext cx="12192000" cy="1690688"/>
          </a:xfrm>
        </p:spPr>
        <p:txBody>
          <a:bodyPr>
            <a:normAutofit fontScale="90000"/>
          </a:bodyPr>
          <a:lstStyle/>
          <a:p>
            <a:pPr algn="r" rtl="1"/>
            <a:r>
              <a:rPr lang="ar-LB" b="1" dirty="0" smtClean="0"/>
              <a:t>عقد «النفاراتنا» خاص بالسلاطين يرتدوها </a:t>
            </a:r>
            <a:r>
              <a:rPr lang="ar-LB" b="1" dirty="0"/>
              <a:t>يوم اصطفاف </a:t>
            </a:r>
            <a:r>
              <a:rPr lang="ar-LB" b="1" dirty="0" smtClean="0"/>
              <a:t>الكواكب والنجوم  التسع </a:t>
            </a:r>
            <a:r>
              <a:rPr lang="ar-LB" b="1" dirty="0"/>
              <a:t>في </a:t>
            </a:r>
            <a:r>
              <a:rPr lang="ar-LB" b="1" dirty="0" smtClean="0"/>
              <a:t>الفضاء، العقد مرصّع </a:t>
            </a:r>
            <a:r>
              <a:rPr lang="ar-LB" b="1" dirty="0"/>
              <a:t>ب</a:t>
            </a:r>
            <a:r>
              <a:rPr lang="ar-LB" b="1" dirty="0" smtClean="0"/>
              <a:t>الأحجار الكريمة المماثلة للكواكب لتمنحهم</a:t>
            </a:r>
            <a:br>
              <a:rPr lang="ar-LB" b="1" dirty="0" smtClean="0"/>
            </a:br>
            <a:r>
              <a:rPr lang="ar-LB" b="1" dirty="0" smtClean="0"/>
              <a:t> القوة والعظمة، والحماية</a:t>
            </a:r>
            <a:endParaRPr lang="en-US" b="1" dirty="0"/>
          </a:p>
        </p:txBody>
      </p:sp>
    </p:spTree>
    <p:extLst>
      <p:ext uri="{BB962C8B-B14F-4D97-AF65-F5344CB8AC3E}">
        <p14:creationId xmlns:p14="http://schemas.microsoft.com/office/powerpoint/2010/main" val="149169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5105" cy="5484690"/>
          </a:xfrm>
        </p:spPr>
        <p:txBody>
          <a:bodyPr>
            <a:normAutofit/>
          </a:bodyPr>
          <a:lstStyle/>
          <a:p>
            <a:pPr algn="r" rtl="1"/>
            <a:r>
              <a:rPr lang="ar-LB" b="1" dirty="0" smtClean="0"/>
              <a:t>النافاراتنا </a:t>
            </a:r>
            <a:r>
              <a:rPr lang="ar-KW" b="1" dirty="0" smtClean="0"/>
              <a:t>تجسيد مصغّر للمجرّة الكونية على هذا العالم الصغير الأرض</a:t>
            </a:r>
            <a:r>
              <a:rPr lang="ar-LB" b="1" dirty="0" smtClean="0"/>
              <a:t>،</a:t>
            </a:r>
            <a:r>
              <a:rPr lang="ar-JO" b="1" dirty="0" smtClean="0"/>
              <a:t/>
            </a:r>
            <a:br>
              <a:rPr lang="ar-JO" b="1" dirty="0" smtClean="0"/>
            </a:br>
            <a:r>
              <a:rPr lang="ar-KW" dirty="0" smtClean="0"/>
              <a:t> </a:t>
            </a:r>
            <a:r>
              <a:rPr lang="ar-LB" b="1" dirty="0" smtClean="0"/>
              <a:t>و</a:t>
            </a:r>
            <a:r>
              <a:rPr lang="ar-KW" b="1" dirty="0" smtClean="0"/>
              <a:t>تمثِّل العلاقة الروحية والجسدية للإنسان بالكواكب والنجوم التسع.</a:t>
            </a:r>
            <a:r>
              <a:rPr lang="en-US" b="1" dirty="0" smtClean="0"/>
              <a:t/>
            </a:r>
            <a:br>
              <a:rPr lang="en-US" b="1" dirty="0" smtClean="0"/>
            </a:br>
            <a:r>
              <a:rPr lang="ar-KW" b="1" dirty="0" smtClean="0"/>
              <a:t>الشمس والقمر يمثِّلان عملية الصعود والنزول من وإلى السماء </a:t>
            </a:r>
            <a:r>
              <a:rPr lang="ar-JO" b="1" dirty="0" smtClean="0"/>
              <a:t>.</a:t>
            </a:r>
            <a:r>
              <a:rPr lang="en-US" b="1" dirty="0" smtClean="0"/>
              <a:t/>
            </a:r>
            <a:br>
              <a:rPr lang="en-US" b="1" dirty="0" smtClean="0"/>
            </a:br>
            <a:r>
              <a:rPr lang="ar-KW" b="1" dirty="0" smtClean="0"/>
              <a:t>راهو أو رأس التنين هو عملية الصعود نحو الشمس </a:t>
            </a:r>
            <a:r>
              <a:rPr lang="en-US" b="1" dirty="0" smtClean="0"/>
              <a:t/>
            </a:r>
            <a:br>
              <a:rPr lang="en-US" b="1" dirty="0" smtClean="0"/>
            </a:br>
            <a:r>
              <a:rPr lang="ar-KW" b="1" dirty="0" smtClean="0"/>
              <a:t>كاتو أو ذيل التنين هو عملية النزول إلى القمر</a:t>
            </a:r>
            <a:r>
              <a:rPr lang="ar-LB" b="1" dirty="0" smtClean="0"/>
              <a:t>.</a:t>
            </a:r>
            <a:r>
              <a:rPr lang="ar-KW" b="1" dirty="0" smtClean="0"/>
              <a:t> </a:t>
            </a:r>
            <a:r>
              <a:rPr lang="en-US" sz="2800" dirty="0" smtClean="0"/>
              <a:t/>
            </a:r>
            <a:br>
              <a:rPr lang="en-US" sz="2800" dirty="0" smtClean="0"/>
            </a:br>
            <a:endParaRPr lang="en-US" sz="2800" b="1" dirty="0"/>
          </a:p>
        </p:txBody>
      </p:sp>
      <p:sp>
        <p:nvSpPr>
          <p:cNvPr id="5" name="Rectangle 2"/>
          <p:cNvSpPr>
            <a:spLocks noChangeArrowheads="1"/>
          </p:cNvSpPr>
          <p:nvPr/>
        </p:nvSpPr>
        <p:spPr bwMode="auto">
          <a:xfrm>
            <a:off x="220494" y="4920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28600" algn="justLow" rtl="1" eaLnBrk="0" fontAlgn="base" hangingPunct="0">
              <a:spcBef>
                <a:spcPct val="0"/>
              </a:spcBef>
              <a:spcAft>
                <a:spcPct val="0"/>
              </a:spcAft>
            </a:pP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05097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1661" y="348343"/>
            <a:ext cx="10847196" cy="6291943"/>
          </a:xfrm>
        </p:spPr>
        <p:txBody>
          <a:bodyPr>
            <a:normAutofit/>
          </a:bodyPr>
          <a:lstStyle/>
          <a:p>
            <a:pPr algn="r" rtl="1"/>
            <a:r>
              <a:rPr lang="ar-KW" sz="3600" b="1" dirty="0"/>
              <a:t>نماذج العلاج  بالأحجار الكريمة </a:t>
            </a:r>
            <a:r>
              <a:rPr lang="ar-KW" sz="3600" b="1" dirty="0" smtClean="0"/>
              <a:t>يدوياً</a:t>
            </a:r>
            <a:r>
              <a:rPr lang="ar-LB" sz="4000" dirty="0" smtClean="0"/>
              <a:t>:</a:t>
            </a:r>
            <a:r>
              <a:rPr lang="ar-LB" sz="3600" dirty="0" smtClean="0"/>
              <a:t> </a:t>
            </a:r>
            <a:r>
              <a:rPr lang="ar-KW" sz="3600" b="1" dirty="0" smtClean="0"/>
              <a:t>تحتوي </a:t>
            </a:r>
            <a:r>
              <a:rPr lang="ar-KW" sz="3600" b="1" dirty="0"/>
              <a:t>في طرق علاجها </a:t>
            </a:r>
            <a:r>
              <a:rPr lang="ar-KW" sz="3600" b="1" dirty="0" smtClean="0"/>
              <a:t>أنواع </a:t>
            </a:r>
            <a:r>
              <a:rPr lang="ar-KW" sz="3600" b="1" dirty="0"/>
              <a:t>الطب البديل </a:t>
            </a:r>
            <a:r>
              <a:rPr lang="ar-JO" sz="3600" b="1" dirty="0" smtClean="0"/>
              <a:t/>
            </a:r>
            <a:br>
              <a:rPr lang="ar-JO" sz="3600" b="1" dirty="0" smtClean="0"/>
            </a:br>
            <a:r>
              <a:rPr lang="ar-KW" sz="3600" b="1" dirty="0" smtClean="0"/>
              <a:t>كاستخدام </a:t>
            </a:r>
            <a:r>
              <a:rPr lang="ar-KW" sz="3600" b="1" dirty="0"/>
              <a:t>علم الشاكرا في توزيع الأحجار الكريمة على مراكز نقاط </a:t>
            </a:r>
            <a:r>
              <a:rPr lang="ar-KW" sz="3600" b="1" dirty="0" smtClean="0"/>
              <a:t>الطاقة</a:t>
            </a:r>
            <a:r>
              <a:rPr lang="ar-LB" sz="3600" b="1" dirty="0" smtClean="0"/>
              <a:t> في جسم الإنسان،</a:t>
            </a:r>
            <a:r>
              <a:rPr lang="ar-KW" sz="3600" b="1" dirty="0" smtClean="0"/>
              <a:t> </a:t>
            </a:r>
            <a:r>
              <a:rPr lang="ar-LB" sz="3600" b="1" dirty="0" smtClean="0"/>
              <a:t>وتعالج </a:t>
            </a:r>
            <a:r>
              <a:rPr lang="ar-KW" sz="3600" b="1" dirty="0" smtClean="0"/>
              <a:t>يدويا </a:t>
            </a:r>
            <a:r>
              <a:rPr lang="ar-KW" sz="3600" b="1" dirty="0"/>
              <a:t>ًوبطريقة سهلة، </a:t>
            </a:r>
            <a:r>
              <a:rPr lang="ar-JO" sz="3600" b="1" dirty="0" smtClean="0"/>
              <a:t/>
            </a:r>
            <a:br>
              <a:rPr lang="ar-JO" sz="3600" b="1" dirty="0" smtClean="0"/>
            </a:br>
            <a:r>
              <a:rPr lang="ar-KW" sz="3600" b="1" dirty="0" smtClean="0"/>
              <a:t>رغم أن</a:t>
            </a:r>
            <a:r>
              <a:rPr lang="ar-LB" sz="3600" b="1" dirty="0" smtClean="0"/>
              <a:t>ها</a:t>
            </a:r>
            <a:r>
              <a:rPr lang="ar-KW" sz="3600" b="1" dirty="0" smtClean="0"/>
              <a:t> قد </a:t>
            </a:r>
            <a:r>
              <a:rPr lang="ar-KW" sz="3600" b="1" dirty="0"/>
              <a:t>تأخذ فترة أطول للشفاء من الأدوية الكيميائية، </a:t>
            </a:r>
            <a:r>
              <a:rPr lang="ar-KW" sz="3600" b="1" dirty="0" smtClean="0"/>
              <a:t>ولكنّها </a:t>
            </a:r>
            <a:r>
              <a:rPr lang="ar-KW" sz="3600" b="1" dirty="0"/>
              <a:t>أقل بكثير من مدّة حدوث المرض </a:t>
            </a:r>
            <a:r>
              <a:rPr lang="ar-KW" sz="3600" b="1" dirty="0" smtClean="0"/>
              <a:t>واستمراريتهِ،</a:t>
            </a:r>
            <a:r>
              <a:rPr lang="ar-LB" sz="3600" b="1" dirty="0"/>
              <a:t> </a:t>
            </a:r>
            <a:r>
              <a:rPr lang="ar-KW" sz="3600" b="1" dirty="0" smtClean="0"/>
              <a:t>ممّا </a:t>
            </a:r>
            <a:r>
              <a:rPr lang="ar-KW" sz="3600" b="1" dirty="0"/>
              <a:t>يتطلّب منّا الصبر قليلاً للإستفادة من العلاج بالأحجار الكريمة </a:t>
            </a:r>
            <a:r>
              <a:rPr lang="ar-KW" sz="3600" b="1" dirty="0" smtClean="0"/>
              <a:t>إذ </a:t>
            </a:r>
            <a:r>
              <a:rPr lang="ar-KW" sz="3600" b="1" dirty="0"/>
              <a:t>لا يوجد </a:t>
            </a:r>
            <a:r>
              <a:rPr lang="ar-KW" sz="3600" b="1" dirty="0" smtClean="0"/>
              <a:t>سحرا</a:t>
            </a:r>
            <a:r>
              <a:rPr lang="ar-LB" sz="3600" b="1" dirty="0" smtClean="0"/>
              <a:t>ً</a:t>
            </a:r>
            <a:r>
              <a:rPr lang="ar-KW" sz="3600" b="1" dirty="0" smtClean="0"/>
              <a:t> أو </a:t>
            </a:r>
            <a:r>
              <a:rPr lang="ar-KW" sz="3600" b="1" dirty="0"/>
              <a:t>خرقاً عجائبياً للطبيعة لهذا النوع من العلاج، </a:t>
            </a:r>
            <a:r>
              <a:rPr lang="ar-JO" sz="3600" b="1" dirty="0" smtClean="0"/>
              <a:t/>
            </a:r>
            <a:br>
              <a:rPr lang="ar-JO" sz="3600" b="1" dirty="0" smtClean="0"/>
            </a:br>
            <a:r>
              <a:rPr lang="ar-KW" sz="3600" b="1" dirty="0" smtClean="0"/>
              <a:t>لذا </a:t>
            </a:r>
            <a:r>
              <a:rPr lang="ar-KW" sz="3600" b="1" dirty="0"/>
              <a:t>نعتمد عليه </a:t>
            </a:r>
            <a:r>
              <a:rPr lang="ar-KW" sz="3600" b="1" dirty="0" smtClean="0"/>
              <a:t>نسبياً</a:t>
            </a:r>
            <a:r>
              <a:rPr lang="ar-LB" sz="3600" b="1" dirty="0"/>
              <a:t>.</a:t>
            </a:r>
            <a:r>
              <a:rPr lang="ar-KW" sz="3600" b="1" dirty="0" smtClean="0"/>
              <a:t> </a:t>
            </a:r>
            <a:r>
              <a:rPr lang="ar-JO" sz="3600" b="1" dirty="0" smtClean="0"/>
              <a:t/>
            </a:r>
            <a:br>
              <a:rPr lang="ar-JO" sz="3600" b="1" dirty="0" smtClean="0"/>
            </a:br>
            <a:r>
              <a:rPr lang="ar-KW" sz="3600" b="1" dirty="0" smtClean="0"/>
              <a:t>مع </a:t>
            </a:r>
            <a:r>
              <a:rPr lang="ar-KW" sz="3600" b="1" dirty="0"/>
              <a:t>مراعاة أخذ جميع أدويتنا بانتظام خاصة الأمراض المستعصية والمزمنة كأمراض القلب، والسكري والضغط</a:t>
            </a:r>
            <a:r>
              <a:rPr lang="ar-KW" sz="3600" dirty="0"/>
              <a:t>!</a:t>
            </a:r>
            <a:endParaRPr lang="en-US" sz="3600" dirty="0"/>
          </a:p>
        </p:txBody>
      </p:sp>
    </p:spTree>
    <p:extLst>
      <p:ext uri="{BB962C8B-B14F-4D97-AF65-F5344CB8AC3E}">
        <p14:creationId xmlns:p14="http://schemas.microsoft.com/office/powerpoint/2010/main" val="120692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5780" t="12915" r="10275" b="12726"/>
          <a:stretch/>
        </p:blipFill>
        <p:spPr>
          <a:xfrm>
            <a:off x="822752" y="1763486"/>
            <a:ext cx="4420018" cy="3931920"/>
          </a:xfrm>
        </p:spPr>
      </p:pic>
      <p:sp>
        <p:nvSpPr>
          <p:cNvPr id="3" name="عنوان 2"/>
          <p:cNvSpPr>
            <a:spLocks noGrp="1"/>
          </p:cNvSpPr>
          <p:nvPr>
            <p:ph type="title"/>
          </p:nvPr>
        </p:nvSpPr>
        <p:spPr>
          <a:xfrm>
            <a:off x="304801" y="365125"/>
            <a:ext cx="11554266" cy="1398361"/>
          </a:xfrm>
        </p:spPr>
        <p:txBody>
          <a:bodyPr>
            <a:normAutofit fontScale="90000"/>
          </a:bodyPr>
          <a:lstStyle/>
          <a:p>
            <a:pPr algn="r" rtl="1"/>
            <a:r>
              <a:rPr lang="ar-LB" b="1" dirty="0">
                <a:solidFill>
                  <a:prstClr val="black"/>
                </a:solidFill>
                <a:ea typeface="Calibri" panose="020F0502020204030204" pitchFamily="34" charset="0"/>
                <a:cs typeface="Simplified Arabic" panose="02020603050405020304" pitchFamily="18" charset="-78"/>
              </a:rPr>
              <a:t>الزمرد </a:t>
            </a:r>
            <a:r>
              <a:rPr lang="ar-KW" b="1" dirty="0">
                <a:solidFill>
                  <a:prstClr val="black"/>
                </a:solidFill>
                <a:ea typeface="Calibri" panose="020F0502020204030204" pitchFamily="34" charset="0"/>
                <a:cs typeface="Simplified Arabic" panose="02020603050405020304" pitchFamily="18" charset="-78"/>
              </a:rPr>
              <a:t>كوكبه عطارد </a:t>
            </a:r>
            <a:r>
              <a:rPr lang="ar-LB" b="1" dirty="0" smtClean="0">
                <a:solidFill>
                  <a:prstClr val="black"/>
                </a:solidFill>
                <a:ea typeface="Calibri" panose="020F0502020204030204" pitchFamily="34" charset="0"/>
                <a:cs typeface="Simplified Arabic" panose="02020603050405020304" pitchFamily="18" charset="-78"/>
              </a:rPr>
              <a:t>من </a:t>
            </a:r>
            <a:r>
              <a:rPr lang="ar-LB" b="1" dirty="0">
                <a:solidFill>
                  <a:prstClr val="black"/>
                </a:solidFill>
                <a:ea typeface="Calibri" panose="020F0502020204030204" pitchFamily="34" charset="0"/>
                <a:cs typeface="Simplified Arabic" panose="02020603050405020304" pitchFamily="18" charset="-78"/>
              </a:rPr>
              <a:t>البريل </a:t>
            </a:r>
            <a:r>
              <a:rPr lang="ar-LB" b="1" dirty="0" smtClean="0">
                <a:solidFill>
                  <a:prstClr val="black"/>
                </a:solidFill>
                <a:ea typeface="Calibri" panose="020F0502020204030204" pitchFamily="34" charset="0"/>
                <a:cs typeface="Simplified Arabic" panose="02020603050405020304" pitchFamily="18" charset="-78"/>
              </a:rPr>
              <a:t>البللوريات الهندسية،</a:t>
            </a:r>
            <a:r>
              <a:rPr lang="ar-LB" dirty="0" smtClean="0">
                <a:solidFill>
                  <a:prstClr val="black"/>
                </a:solidFill>
              </a:rPr>
              <a:t> و</a:t>
            </a:r>
            <a:r>
              <a:rPr lang="ar-LB" b="1" dirty="0" smtClean="0">
                <a:solidFill>
                  <a:prstClr val="black"/>
                </a:solidFill>
              </a:rPr>
              <a:t>ناتج </a:t>
            </a:r>
            <a:r>
              <a:rPr lang="ar-LB" b="1" dirty="0">
                <a:solidFill>
                  <a:prstClr val="black"/>
                </a:solidFill>
              </a:rPr>
              <a:t>عن آثار من أوكسيد الكروم </a:t>
            </a:r>
            <a:r>
              <a:rPr lang="en-US" b="1" dirty="0">
                <a:solidFill>
                  <a:prstClr val="black"/>
                </a:solidFill>
              </a:rPr>
              <a:t>Cr</a:t>
            </a:r>
            <a:r>
              <a:rPr lang="en-US" b="1" baseline="-25000" dirty="0">
                <a:solidFill>
                  <a:prstClr val="black"/>
                </a:solidFill>
              </a:rPr>
              <a:t>2</a:t>
            </a:r>
            <a:r>
              <a:rPr lang="en-US" b="1" dirty="0">
                <a:solidFill>
                  <a:prstClr val="black"/>
                </a:solidFill>
              </a:rPr>
              <a:t>O</a:t>
            </a:r>
            <a:r>
              <a:rPr lang="en-US" b="1" baseline="-25000" dirty="0">
                <a:solidFill>
                  <a:prstClr val="black"/>
                </a:solidFill>
              </a:rPr>
              <a:t>3</a:t>
            </a:r>
            <a:r>
              <a:rPr lang="ar-KW" b="1" dirty="0">
                <a:solidFill>
                  <a:prstClr val="black"/>
                </a:solidFill>
                <a:ea typeface="Calibri" panose="020F0502020204030204" pitchFamily="34" charset="0"/>
                <a:cs typeface="Simplified Arabic" panose="02020603050405020304" pitchFamily="18" charset="-78"/>
              </a:rPr>
              <a:t> </a:t>
            </a:r>
            <a:r>
              <a:rPr lang="ar-LB" b="1" dirty="0">
                <a:solidFill>
                  <a:prstClr val="black"/>
                </a:solidFill>
                <a:ea typeface="Calibri" panose="020F0502020204030204" pitchFamily="34" charset="0"/>
                <a:cs typeface="Simplified Arabic" panose="02020603050405020304" pitchFamily="18" charset="-78"/>
              </a:rPr>
              <a:t>، و</a:t>
            </a:r>
            <a:r>
              <a:rPr lang="ar-KW" b="1" dirty="0">
                <a:solidFill>
                  <a:prstClr val="black"/>
                </a:solidFill>
                <a:ea typeface="Calibri" panose="020F0502020204030204" pitchFamily="34" charset="0"/>
                <a:cs typeface="Simplified Arabic" panose="02020603050405020304" pitchFamily="18" charset="-78"/>
              </a:rPr>
              <a:t>يتداخل مع الأشعة الكونية الخضراء</a:t>
            </a:r>
            <a:endParaRPr lang="en-US" dirty="0"/>
          </a:p>
        </p:txBody>
      </p:sp>
      <p:sp>
        <p:nvSpPr>
          <p:cNvPr id="2" name="Content Placeholder 1"/>
          <p:cNvSpPr>
            <a:spLocks noGrp="1"/>
          </p:cNvSpPr>
          <p:nvPr>
            <p:ph sz="half" idx="2"/>
          </p:nvPr>
        </p:nvSpPr>
        <p:spPr>
          <a:xfrm>
            <a:off x="5072744" y="1763486"/>
            <a:ext cx="7304274" cy="5029200"/>
          </a:xfrm>
        </p:spPr>
        <p:txBody>
          <a:bodyPr>
            <a:normAutofit lnSpcReduction="10000"/>
          </a:bodyPr>
          <a:lstStyle/>
          <a:p>
            <a:pPr algn="just" rtl="1"/>
            <a:r>
              <a:rPr lang="ar-KW" b="1" dirty="0">
                <a:solidFill>
                  <a:prstClr val="black"/>
                </a:solidFill>
                <a:ea typeface="Calibri" panose="020F0502020204030204" pitchFamily="34" charset="0"/>
                <a:cs typeface="Simplified Arabic" panose="02020603050405020304" pitchFamily="18" charset="-78"/>
              </a:rPr>
              <a:t>خواصه كثيرة في العلاج مثل التوتر العصبي، والأزمات النفسية</a:t>
            </a:r>
            <a:r>
              <a:rPr lang="ar-LB" b="1" dirty="0">
                <a:solidFill>
                  <a:prstClr val="black"/>
                </a:solidFill>
                <a:ea typeface="Calibri" panose="020F0502020204030204" pitchFamily="34" charset="0"/>
                <a:cs typeface="Simplified Arabic" panose="02020603050405020304" pitchFamily="18" charset="-78"/>
              </a:rPr>
              <a:t> عبر التأمل به لدقائق وحملة قلادة بين الرئتين</a:t>
            </a:r>
            <a:r>
              <a:rPr lang="ar-KW" b="1" dirty="0">
                <a:solidFill>
                  <a:prstClr val="black"/>
                </a:solidFill>
                <a:ea typeface="Calibri" panose="020F0502020204030204" pitchFamily="34" charset="0"/>
                <a:cs typeface="Simplified Arabic" panose="02020603050405020304" pitchFamily="18" charset="-78"/>
              </a:rPr>
              <a:t>، وعلاج مشاكل القلب، ودفع السموم وترياقها كذلك بعض الأمراض الجلدية، مثل الأكزيما وحب الشباب، والبرص، والبهاق، إذ يجدِّد الأنسجة الميِّتة في الجلد بعد تعرّضها للحروق بتحفيزه لمادة الكولاجين في </a:t>
            </a:r>
            <a:r>
              <a:rPr lang="ar-KW" b="1" dirty="0" smtClean="0">
                <a:solidFill>
                  <a:prstClr val="black"/>
                </a:solidFill>
                <a:ea typeface="Calibri" panose="020F0502020204030204" pitchFamily="34" charset="0"/>
                <a:cs typeface="Simplified Arabic" panose="02020603050405020304" pitchFamily="18" charset="-78"/>
              </a:rPr>
              <a:t>الجس، </a:t>
            </a:r>
            <a:r>
              <a:rPr lang="ar-KW" b="1" dirty="0">
                <a:solidFill>
                  <a:prstClr val="black"/>
                </a:solidFill>
                <a:ea typeface="Calibri" panose="020F0502020204030204" pitchFamily="34" charset="0"/>
                <a:cs typeface="Simplified Arabic" panose="02020603050405020304" pitchFamily="18" charset="-78"/>
              </a:rPr>
              <a:t>كذلك إذا طحن بعد مزجه بماء الزهر الأصلي المقطّر(أو باد الزهر فارسي) أو مسك الغزال والعسل للتقوية الجنسية، ويضاف إلى كأس ماء من المياه الحلوة المعدنية فيشرب منه الانسان الذي تعرّض للسم فيذهب مفعوله بصورة مذهلة، كذلك إذا دهن به موضع الأكزيما والحروق دون إضافة الماء إليه يبرأها</a:t>
            </a:r>
            <a:r>
              <a:rPr lang="en-US" b="1" dirty="0" smtClean="0">
                <a:solidFill>
                  <a:prstClr val="black"/>
                </a:solidFill>
                <a:ea typeface="Calibri" panose="020F0502020204030204" pitchFamily="34" charset="0"/>
                <a:cs typeface="Simplified Arabic" panose="02020603050405020304" pitchFamily="18" charset="-78"/>
              </a:rPr>
              <a:t>.</a:t>
            </a:r>
            <a:r>
              <a:rPr lang="ar-LB" sz="2400" b="1" dirty="0">
                <a:solidFill>
                  <a:prstClr val="black"/>
                </a:solidFill>
                <a:ea typeface="Calibri" panose="020F0502020204030204" pitchFamily="34" charset="0"/>
                <a:cs typeface="Simplified Arabic" panose="02020603050405020304" pitchFamily="18" charset="-78"/>
              </a:rPr>
              <a:t> </a:t>
            </a:r>
            <a:endParaRPr lang="ar-LB" sz="2400" b="1" dirty="0" smtClean="0">
              <a:solidFill>
                <a:prstClr val="black"/>
              </a:solidFill>
              <a:ea typeface="Calibri" panose="020F0502020204030204" pitchFamily="34" charset="0"/>
              <a:cs typeface="Simplified Arabic" panose="02020603050405020304" pitchFamily="18" charset="-78"/>
            </a:endParaRPr>
          </a:p>
          <a:p>
            <a:pPr algn="just" rtl="1"/>
            <a:r>
              <a:rPr lang="ar-LB" sz="2400" b="1" dirty="0" smtClean="0">
                <a:solidFill>
                  <a:prstClr val="black"/>
                </a:solidFill>
                <a:ea typeface="Calibri" panose="020F0502020204030204" pitchFamily="34" charset="0"/>
                <a:cs typeface="Simplified Arabic" panose="02020603050405020304" pitchFamily="18" charset="-78"/>
              </a:rPr>
              <a:t>تختار</a:t>
            </a:r>
            <a:r>
              <a:rPr lang="ar-KW" b="1" dirty="0">
                <a:solidFill>
                  <a:prstClr val="black"/>
                </a:solidFill>
                <a:ea typeface="Calibri" panose="020F0502020204030204" pitchFamily="34" charset="0"/>
                <a:cs typeface="Simplified Arabic" panose="02020603050405020304" pitchFamily="18" charset="-78"/>
              </a:rPr>
              <a:t>الأحجار الصغيرة من الزمرد أي قطعها عند خبراء متخصِّصين ،لوضعها بآلات يدوية خاصة تحتوي على رأس من الألماس</a:t>
            </a:r>
            <a:endParaRPr lang="en-US" dirty="0"/>
          </a:p>
          <a:p>
            <a:pPr algn="just" rtl="1"/>
            <a:endParaRPr lang="en-US" b="1" dirty="0">
              <a:solidFill>
                <a:prstClr val="black"/>
              </a:solidFill>
            </a:endParaRPr>
          </a:p>
          <a:p>
            <a:endParaRPr lang="en-US" dirty="0"/>
          </a:p>
        </p:txBody>
      </p:sp>
    </p:spTree>
    <p:extLst>
      <p:ext uri="{BB962C8B-B14F-4D97-AF65-F5344CB8AC3E}">
        <p14:creationId xmlns:p14="http://schemas.microsoft.com/office/powerpoint/2010/main" val="111155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CD45E"/>
        </a:solidFill>
        <a:effectLst/>
      </p:bgPr>
    </p:bg>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580" t="16884" r="17122" b="17487"/>
          <a:stretch/>
        </p:blipFill>
        <p:spPr>
          <a:xfrm>
            <a:off x="3935251" y="1920240"/>
            <a:ext cx="5203239" cy="4937760"/>
          </a:xfrm>
        </p:spPr>
      </p:pic>
      <p:sp>
        <p:nvSpPr>
          <p:cNvPr id="6" name="Title 5"/>
          <p:cNvSpPr>
            <a:spLocks noGrp="1"/>
          </p:cNvSpPr>
          <p:nvPr>
            <p:ph type="title"/>
          </p:nvPr>
        </p:nvSpPr>
        <p:spPr>
          <a:xfrm>
            <a:off x="859971" y="0"/>
            <a:ext cx="11353800" cy="1760994"/>
          </a:xfrm>
        </p:spPr>
        <p:txBody>
          <a:bodyPr>
            <a:normAutofit fontScale="90000"/>
          </a:bodyPr>
          <a:lstStyle/>
          <a:p>
            <a:pPr algn="just" rtl="1"/>
            <a:r>
              <a:rPr lang="ar-LB" b="1" dirty="0">
                <a:solidFill>
                  <a:prstClr val="black"/>
                </a:solidFill>
                <a:ea typeface="Calibri" panose="020F0502020204030204" pitchFamily="34" charset="0"/>
                <a:cs typeface="Simplified Arabic" panose="02020603050405020304" pitchFamily="18" charset="-78"/>
              </a:rPr>
              <a:t>قطعة الزمرد نقش عليها آية الكرسي خاصة بالسلطان تستخدم للحماية والشفاء خاصة من  السم، وذلك ب</a:t>
            </a:r>
            <a:r>
              <a:rPr lang="ar-KW" b="1" dirty="0">
                <a:solidFill>
                  <a:prstClr val="black"/>
                </a:solidFill>
                <a:ea typeface="Calibri" panose="020F0502020204030204" pitchFamily="34" charset="0"/>
                <a:cs typeface="Simplified Arabic" panose="02020603050405020304" pitchFamily="18" charset="-78"/>
              </a:rPr>
              <a:t>وضع الزمرد بإناء ماء أو خمر أو عصير الفاكهة بأنواعها </a:t>
            </a:r>
            <a:r>
              <a:rPr lang="ar-LB" b="1" dirty="0">
                <a:solidFill>
                  <a:prstClr val="black"/>
                </a:solidFill>
                <a:ea typeface="Calibri" panose="020F0502020204030204" pitchFamily="34" charset="0"/>
                <a:cs typeface="Simplified Arabic" panose="02020603050405020304" pitchFamily="18" charset="-78"/>
              </a:rPr>
              <a:t>ف</a:t>
            </a:r>
            <a:r>
              <a:rPr lang="ar-KW" b="1" dirty="0">
                <a:solidFill>
                  <a:prstClr val="black"/>
                </a:solidFill>
                <a:ea typeface="Calibri" panose="020F0502020204030204" pitchFamily="34" charset="0"/>
                <a:cs typeface="Simplified Arabic" panose="02020603050405020304" pitchFamily="18" charset="-78"/>
              </a:rPr>
              <a:t>يبطل مفعول السم </a:t>
            </a:r>
            <a:r>
              <a:rPr lang="ar-KW" b="1" dirty="0" smtClean="0">
                <a:solidFill>
                  <a:prstClr val="black"/>
                </a:solidFill>
                <a:ea typeface="Calibri" panose="020F0502020204030204" pitchFamily="34" charset="0"/>
                <a:cs typeface="Simplified Arabic" panose="02020603050405020304" pitchFamily="18" charset="-78"/>
              </a:rPr>
              <a:t>فوراً</a:t>
            </a:r>
            <a:r>
              <a:rPr lang="ar-LB" b="1" dirty="0" smtClean="0">
                <a:solidFill>
                  <a:prstClr val="black"/>
                </a:solidFill>
                <a:ea typeface="Calibri" panose="020F0502020204030204" pitchFamily="34" charset="0"/>
                <a:cs typeface="Simplified Arabic" panose="02020603050405020304" pitchFamily="18" charset="-78"/>
              </a:rPr>
              <a:t>.</a:t>
            </a:r>
            <a:endParaRPr lang="en-US" dirty="0"/>
          </a:p>
        </p:txBody>
      </p:sp>
    </p:spTree>
    <p:extLst>
      <p:ext uri="{BB962C8B-B14F-4D97-AF65-F5344CB8AC3E}">
        <p14:creationId xmlns:p14="http://schemas.microsoft.com/office/powerpoint/2010/main" val="277510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A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353800" cy="1690688"/>
          </a:xfrm>
        </p:spPr>
        <p:txBody>
          <a:bodyPr>
            <a:normAutofit fontScale="90000"/>
          </a:bodyPr>
          <a:lstStyle/>
          <a:p>
            <a:pPr algn="just" rtl="1"/>
            <a:r>
              <a:rPr lang="ar-LB" b="1" dirty="0" smtClean="0"/>
              <a:t>الألماس(</a:t>
            </a:r>
            <a:r>
              <a:rPr lang="ar-LB" dirty="0" smtClean="0"/>
              <a:t> </a:t>
            </a:r>
            <a:r>
              <a:rPr lang="ar-KW" b="1" dirty="0">
                <a:ea typeface="Calibri" panose="020F0502020204030204" pitchFamily="34" charset="0"/>
                <a:cs typeface="Simplified Arabic" panose="02020603050405020304" pitchFamily="18" charset="-78"/>
              </a:rPr>
              <a:t>كوكبه الزهرة </a:t>
            </a:r>
            <a:r>
              <a:rPr lang="ar-KW" b="1" dirty="0" smtClean="0">
                <a:ea typeface="Calibri" panose="020F0502020204030204" pitchFamily="34" charset="0"/>
                <a:cs typeface="Simplified Arabic" panose="02020603050405020304" pitchFamily="18" charset="-78"/>
              </a:rPr>
              <a:t>)</a:t>
            </a:r>
            <a:r>
              <a:rPr lang="en-US" b="1" dirty="0" smtClean="0">
                <a:ea typeface="Calibri" panose="020F0502020204030204" pitchFamily="34" charset="0"/>
                <a:cs typeface="Simplified Arabic" panose="02020603050405020304" pitchFamily="18" charset="-78"/>
              </a:rPr>
              <a:t> </a:t>
            </a:r>
            <a:r>
              <a:rPr lang="ar-LB" b="1" dirty="0" smtClean="0">
                <a:ea typeface="Calibri" panose="020F0502020204030204" pitchFamily="34" charset="0"/>
                <a:cs typeface="Simplified Arabic" panose="02020603050405020304" pitchFamily="18" charset="-78"/>
              </a:rPr>
              <a:t>من البريل «البلوريات الهندسية التكعيبية»، </a:t>
            </a:r>
            <a:r>
              <a:rPr lang="ar-KW" b="1" dirty="0" smtClean="0">
                <a:ea typeface="Calibri" panose="020F0502020204030204" pitchFamily="34" charset="0"/>
                <a:cs typeface="Simplified Arabic" panose="02020603050405020304" pitchFamily="18" charset="-78"/>
              </a:rPr>
              <a:t>يتجاوب </a:t>
            </a:r>
            <a:r>
              <a:rPr lang="ar-KW" b="1" dirty="0">
                <a:ea typeface="Calibri" panose="020F0502020204030204" pitchFamily="34" charset="0"/>
                <a:cs typeface="Simplified Arabic" panose="02020603050405020304" pitchFamily="18" charset="-78"/>
              </a:rPr>
              <a:t>كثيرا مع الاشعاعات الكونية الزرقاء الداكنة، أهم علاجاته الشلل وأنواعه، أمراض العيون، والراحة النفسية، وتضخم </a:t>
            </a:r>
            <a:r>
              <a:rPr lang="ar-KW" b="1" dirty="0" smtClean="0">
                <a:ea typeface="Calibri" panose="020F0502020204030204" pitchFamily="34" charset="0"/>
                <a:cs typeface="Simplified Arabic" panose="02020603050405020304" pitchFamily="18" charset="-78"/>
              </a:rPr>
              <a:t>الكبد</a:t>
            </a:r>
            <a:r>
              <a:rPr lang="ar-LB" b="1" dirty="0" smtClean="0">
                <a:ea typeface="Calibri" panose="020F0502020204030204" pitchFamily="34" charset="0"/>
                <a:cs typeface="Simplified Arabic" panose="02020603050405020304" pitchFamily="18" charset="-78"/>
              </a:rPr>
              <a:t>.</a:t>
            </a:r>
            <a:endParaRPr lang="en-US" dirty="0"/>
          </a:p>
        </p:txBody>
      </p:sp>
      <p:sp>
        <p:nvSpPr>
          <p:cNvPr id="3" name="Content Placeholder 2"/>
          <p:cNvSpPr>
            <a:spLocks noGrp="1"/>
          </p:cNvSpPr>
          <p:nvPr>
            <p:ph idx="1"/>
          </p:nvPr>
        </p:nvSpPr>
        <p:spPr>
          <a:xfrm>
            <a:off x="152400" y="1825624"/>
            <a:ext cx="7293429" cy="4879975"/>
          </a:xfrm>
        </p:spPr>
        <p:txBody>
          <a:bodyPr>
            <a:normAutofit lnSpcReduction="10000"/>
          </a:bodyPr>
          <a:lstStyle/>
          <a:p>
            <a:pPr algn="just" rtl="1"/>
            <a:r>
              <a:rPr lang="ar-KW" b="1" dirty="0" smtClean="0">
                <a:ea typeface="Calibri" panose="020F0502020204030204" pitchFamily="34" charset="0"/>
                <a:cs typeface="Simplified Arabic" panose="02020603050405020304" pitchFamily="18" charset="-78"/>
              </a:rPr>
              <a:t> </a:t>
            </a:r>
            <a:r>
              <a:rPr lang="ar-KW" sz="3200" b="1" dirty="0">
                <a:ea typeface="Calibri" panose="020F0502020204030204" pitchFamily="34" charset="0"/>
                <a:cs typeface="Simplified Arabic" panose="02020603050405020304" pitchFamily="18" charset="-78"/>
              </a:rPr>
              <a:t>يعطي بالدرجة الأولى التألُّق والجاذبية للناظر إليه ومن تأمّل به يكسبه </a:t>
            </a:r>
            <a:r>
              <a:rPr lang="ar-KW" sz="3200" b="1" dirty="0" smtClean="0">
                <a:ea typeface="Calibri" panose="020F0502020204030204" pitchFamily="34" charset="0"/>
                <a:cs typeface="Simplified Arabic" panose="02020603050405020304" pitchFamily="18" charset="-78"/>
              </a:rPr>
              <a:t>طاقة</a:t>
            </a:r>
            <a:r>
              <a:rPr lang="ar-LB" sz="3200" b="1" dirty="0" smtClean="0">
                <a:ea typeface="Calibri" panose="020F0502020204030204" pitchFamily="34" charset="0"/>
                <a:cs typeface="Simplified Arabic" panose="02020603050405020304" pitchFamily="18" charset="-78"/>
              </a:rPr>
              <a:t> </a:t>
            </a:r>
            <a:r>
              <a:rPr lang="ar-KW" sz="3200" b="1" dirty="0" smtClean="0">
                <a:ea typeface="Calibri" panose="020F0502020204030204" pitchFamily="34" charset="0"/>
                <a:cs typeface="Simplified Arabic" panose="02020603050405020304" pitchFamily="18" charset="-78"/>
              </a:rPr>
              <a:t>روحانية </a:t>
            </a:r>
            <a:r>
              <a:rPr lang="ar-KW" sz="3200" b="1" dirty="0">
                <a:ea typeface="Calibri" panose="020F0502020204030204" pitchFamily="34" charset="0"/>
                <a:cs typeface="Simplified Arabic" panose="02020603050405020304" pitchFamily="18" charset="-78"/>
              </a:rPr>
              <a:t>عالية تطرد الطاقات السلبية الموجودة داخله، ويملأه بالسرور والفرح والسلام الداخلي لما يملكه من طاقة لاسترسال أشعته من وجوهِه </a:t>
            </a:r>
            <a:r>
              <a:rPr lang="ar-KW" sz="3200" b="1" dirty="0" smtClean="0">
                <a:ea typeface="Calibri" panose="020F0502020204030204" pitchFamily="34" charset="0"/>
                <a:cs typeface="Simplified Arabic" panose="02020603050405020304" pitchFamily="18" charset="-78"/>
              </a:rPr>
              <a:t>التكعيبية</a:t>
            </a:r>
            <a:r>
              <a:rPr lang="en-US" sz="3200" b="1" dirty="0" smtClean="0">
                <a:ea typeface="Calibri" panose="020F0502020204030204" pitchFamily="34" charset="0"/>
                <a:cs typeface="Simplified Arabic" panose="02020603050405020304" pitchFamily="18" charset="-78"/>
              </a:rPr>
              <a:t> </a:t>
            </a:r>
            <a:r>
              <a:rPr lang="ar-KW" sz="3200" b="1" dirty="0" smtClean="0">
                <a:ea typeface="Calibri" panose="020F0502020204030204" pitchFamily="34" charset="0"/>
                <a:cs typeface="Simplified Arabic" panose="02020603050405020304" pitchFamily="18" charset="-78"/>
              </a:rPr>
              <a:t>57</a:t>
            </a:r>
            <a:r>
              <a:rPr lang="ar-LB" sz="3200" b="1" dirty="0" smtClean="0">
                <a:ea typeface="Calibri" panose="020F0502020204030204" pitchFamily="34" charset="0"/>
                <a:cs typeface="Simplified Arabic" panose="02020603050405020304" pitchFamily="18" charset="-78"/>
              </a:rPr>
              <a:t> </a:t>
            </a:r>
            <a:r>
              <a:rPr lang="ar-KW" sz="3200" b="1" dirty="0" smtClean="0">
                <a:ea typeface="Calibri" panose="020F0502020204030204" pitchFamily="34" charset="0"/>
                <a:cs typeface="Simplified Arabic" panose="02020603050405020304" pitchFamily="18" charset="-78"/>
              </a:rPr>
              <a:t>وجه </a:t>
            </a:r>
            <a:r>
              <a:rPr lang="ar-KW" sz="3200" b="1" dirty="0" smtClean="0">
                <a:ea typeface="Calibri" panose="020F0502020204030204" pitchFamily="34" charset="0"/>
                <a:cs typeface="Simplified Arabic" panose="02020603050405020304" pitchFamily="18" charset="-78"/>
              </a:rPr>
              <a:t>تقريباً</a:t>
            </a:r>
            <a:r>
              <a:rPr lang="ar-LB" sz="3200" b="1" dirty="0" smtClean="0">
                <a:ea typeface="Calibri" panose="020F0502020204030204" pitchFamily="34" charset="0"/>
                <a:cs typeface="Simplified Arabic" panose="02020603050405020304" pitchFamily="18" charset="-78"/>
              </a:rPr>
              <a:t>.</a:t>
            </a:r>
          </a:p>
          <a:p>
            <a:pPr algn="just" rtl="1"/>
            <a:r>
              <a:rPr lang="ar-KW" sz="3200" b="1" dirty="0" smtClean="0">
                <a:ea typeface="Calibri" panose="020F0502020204030204" pitchFamily="34" charset="0"/>
                <a:cs typeface="Simplified Arabic" panose="02020603050405020304" pitchFamily="18" charset="-78"/>
              </a:rPr>
              <a:t>وإذا </a:t>
            </a:r>
            <a:r>
              <a:rPr lang="ar-KW" sz="3200" b="1" dirty="0">
                <a:ea typeface="Calibri" panose="020F0502020204030204" pitchFamily="34" charset="0"/>
                <a:cs typeface="Simplified Arabic" panose="02020603050405020304" pitchFamily="18" charset="-78"/>
              </a:rPr>
              <a:t>نقع الألماس الطبيعي في المياه الحلوة لمدة ثلاث ليالِ عندما يكون القمر </a:t>
            </a:r>
            <a:r>
              <a:rPr lang="ar-KW" sz="3200" b="1" dirty="0" smtClean="0">
                <a:ea typeface="Calibri" panose="020F0502020204030204" pitchFamily="34" charset="0"/>
                <a:cs typeface="Simplified Arabic" panose="02020603050405020304" pitchFamily="18" charset="-78"/>
              </a:rPr>
              <a:t>بدراً، </a:t>
            </a:r>
            <a:r>
              <a:rPr lang="ar-KW" sz="3200" b="1" dirty="0">
                <a:ea typeface="Calibri" panose="020F0502020204030204" pitchFamily="34" charset="0"/>
                <a:cs typeface="Simplified Arabic" panose="02020603050405020304" pitchFamily="18" charset="-78"/>
              </a:rPr>
              <a:t>تزداد قوَة إشعاعاته الارتدادية وتساعد الغدد الصماء على الإفراز بشكل صحيح وخاصة غدد الكلى والكبد فهو يساعد على توازنها وتسريع مدّة الشفاء،على أن يكون الألماس طبيعي غير </a:t>
            </a:r>
            <a:r>
              <a:rPr lang="ar-KW" sz="3200" b="1" dirty="0" smtClean="0">
                <a:ea typeface="Calibri" panose="020F0502020204030204" pitchFamily="34" charset="0"/>
                <a:cs typeface="Simplified Arabic" panose="02020603050405020304" pitchFamily="18" charset="-78"/>
              </a:rPr>
              <a:t>مصقول</a:t>
            </a:r>
            <a:r>
              <a:rPr lang="ar-LB" sz="3200" b="1" dirty="0" smtClean="0">
                <a:ea typeface="Calibri" panose="020F0502020204030204" pitchFamily="34" charset="0"/>
                <a:cs typeface="Simplified Arabic" panose="02020603050405020304" pitchFamily="18" charset="-78"/>
              </a:rPr>
              <a:t>.</a:t>
            </a:r>
            <a:endParaRPr lang="en-US" sz="3200" b="1" dirty="0"/>
          </a:p>
          <a:p>
            <a:pPr algn="just" rtl="1"/>
            <a:endParaRPr lang="en-US" sz="3200" dirty="0"/>
          </a:p>
        </p:txBody>
      </p:sp>
      <p:pic>
        <p:nvPicPr>
          <p:cNvPr id="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5802" r="14048" b="21292"/>
          <a:stretch/>
        </p:blipFill>
        <p:spPr>
          <a:xfrm>
            <a:off x="7445829" y="1825625"/>
            <a:ext cx="4592245" cy="4023360"/>
          </a:xfrm>
          <a:prstGeom prst="rect">
            <a:avLst/>
          </a:prstGeom>
        </p:spPr>
      </p:pic>
    </p:spTree>
    <p:extLst>
      <p:ext uri="{BB962C8B-B14F-4D97-AF65-F5344CB8AC3E}">
        <p14:creationId xmlns:p14="http://schemas.microsoft.com/office/powerpoint/2010/main" val="380742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A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933"/>
            <a:ext cx="12192000" cy="1910155"/>
          </a:xfrm>
        </p:spPr>
        <p:txBody>
          <a:bodyPr>
            <a:normAutofit/>
          </a:bodyPr>
          <a:lstStyle/>
          <a:p>
            <a:pPr algn="r" rtl="1"/>
            <a:r>
              <a:rPr lang="ar-LB" b="1" dirty="0">
                <a:latin typeface="Sakkal Majalla" panose="02000000000000000000" pitchFamily="2" charset="-78"/>
                <a:ea typeface="Calibri" panose="020F0502020204030204" pitchFamily="34" charset="0"/>
                <a:cs typeface="Sakkal Majalla" panose="02000000000000000000" pitchFamily="2" charset="-78"/>
              </a:rPr>
              <a:t>الكهرمان أو العنبر، تفرزه أشجار الصنوبر والعنبر، كمادة صمغية رخوية تسيل من لحائها وتتجمّد فور ملامستها الهواء لذا تحتجز الحشرات المتسلِّقة على تلك الأشجار، من الأحجار الكريمة </a:t>
            </a:r>
            <a:r>
              <a:rPr lang="ar-LB" b="1" dirty="0" smtClean="0">
                <a:latin typeface="Sakkal Majalla" panose="02000000000000000000" pitchFamily="2" charset="-78"/>
                <a:ea typeface="Calibri" panose="020F0502020204030204" pitchFamily="34" charset="0"/>
                <a:cs typeface="Sakkal Majalla" panose="02000000000000000000" pitchFamily="2" charset="-78"/>
              </a:rPr>
              <a:t>النباتية</a:t>
            </a:r>
            <a:r>
              <a:rPr lang="ar-LB" b="1" dirty="0" smtClean="0">
                <a:ea typeface="Calibri" panose="020F0502020204030204" pitchFamily="34" charset="0"/>
                <a:cs typeface="Simplified Arabic" panose="02020603050405020304" pitchFamily="18" charset="-78"/>
              </a:rPr>
              <a: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31523" y="1856222"/>
            <a:ext cx="5833906" cy="4718749"/>
          </a:xfrm>
        </p:spPr>
      </p:pic>
      <p:sp>
        <p:nvSpPr>
          <p:cNvPr id="7" name="Rectangle 6"/>
          <p:cNvSpPr/>
          <p:nvPr/>
        </p:nvSpPr>
        <p:spPr>
          <a:xfrm>
            <a:off x="261257" y="2068285"/>
            <a:ext cx="5770266" cy="5139869"/>
          </a:xfrm>
          <a:prstGeom prst="rect">
            <a:avLst/>
          </a:prstGeom>
        </p:spPr>
        <p:txBody>
          <a:bodyPr wrap="square">
            <a:spAutoFit/>
          </a:bodyPr>
          <a:lstStyle/>
          <a:p>
            <a:pPr algn="just" rtl="1"/>
            <a:r>
              <a:rPr lang="ar-LB" sz="3600" b="1" dirty="0" smtClean="0">
                <a:effectLst/>
                <a:latin typeface="Sakkal Majalla" panose="02000000000000000000" pitchFamily="2" charset="-78"/>
                <a:ea typeface="Calibri" panose="020F0502020204030204" pitchFamily="34" charset="0"/>
                <a:cs typeface="Sakkal Majalla" panose="02000000000000000000" pitchFamily="2" charset="-78"/>
              </a:rPr>
              <a:t>عرف</a:t>
            </a:r>
            <a:r>
              <a:rPr lang="ar-LB" sz="4000" b="1" dirty="0" smtClean="0">
                <a:effectLst/>
                <a:latin typeface="Sakkal Majalla" panose="02000000000000000000" pitchFamily="2" charset="-78"/>
                <a:ea typeface="Calibri" panose="020F0502020204030204" pitchFamily="34" charset="0"/>
                <a:cs typeface="Sakkal Majalla" panose="02000000000000000000" pitchFamily="2" charset="-78"/>
              </a:rPr>
              <a:t> </a:t>
            </a:r>
            <a:r>
              <a:rPr lang="ar-LB" sz="3600" b="1" dirty="0" smtClean="0">
                <a:effectLst/>
                <a:latin typeface="Sakkal Majalla" panose="02000000000000000000" pitchFamily="2" charset="-78"/>
                <a:ea typeface="Calibri" panose="020F0502020204030204" pitchFamily="34" charset="0"/>
                <a:cs typeface="Sakkal Majalla" panose="02000000000000000000" pitchFamily="2" charset="-78"/>
              </a:rPr>
              <a:t>بالكهرمان للطاقة الكهربائية المخزَّنة داخله، يتميّز بكثرة استخدامه في العلاج أهمَّها: إخراج المياه والصديد المتجمع في الرئتين،كما يشفي من التهابها وأمراض الحساسسية والربو، وينفع البروتستات دهونا مع نبات الصبار المستخرجة أشواكه </a:t>
            </a:r>
            <a:r>
              <a:rPr lang="ar-LB" sz="3600" b="1" dirty="0" smtClean="0">
                <a:effectLst/>
                <a:latin typeface="Sakkal Majalla" panose="02000000000000000000" pitchFamily="2" charset="-78"/>
                <a:ea typeface="Calibri" panose="020F0502020204030204" pitchFamily="34" charset="0"/>
                <a:cs typeface="Sakkal Majalla" panose="02000000000000000000" pitchFamily="2" charset="-78"/>
              </a:rPr>
              <a:t>كِّليا، </a:t>
            </a:r>
            <a:r>
              <a:rPr lang="ar-LB" sz="3600" b="1" dirty="0" smtClean="0">
                <a:effectLst/>
                <a:latin typeface="Sakkal Majalla" panose="02000000000000000000" pitchFamily="2" charset="-78"/>
                <a:ea typeface="Calibri" panose="020F0502020204030204" pitchFamily="34" charset="0"/>
                <a:cs typeface="Sakkal Majalla" panose="02000000000000000000" pitchFamily="2" charset="-78"/>
              </a:rPr>
              <a:t>ويزيل البواسير، ويدرُّ البول، ويفتِّت الحصى بطرق عديدة خاصة بعد تسخينه وتليينه.</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3331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FF">
            <a:alpha val="99000"/>
          </a:srgbClr>
        </a:solidFill>
        <a:effectLst/>
      </p:bgPr>
    </p:bg>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882" t="16884" r="19328" b="13284"/>
          <a:stretch/>
        </p:blipFill>
        <p:spPr>
          <a:xfrm>
            <a:off x="7990114" y="2405762"/>
            <a:ext cx="4201886" cy="5050971"/>
          </a:xfrm>
        </p:spPr>
      </p:pic>
      <p:sp>
        <p:nvSpPr>
          <p:cNvPr id="5" name="Rectangle 4"/>
          <p:cNvSpPr/>
          <p:nvPr/>
        </p:nvSpPr>
        <p:spPr>
          <a:xfrm>
            <a:off x="370114" y="2413337"/>
            <a:ext cx="7184572" cy="4524315"/>
          </a:xfrm>
          <a:prstGeom prst="rect">
            <a:avLst/>
          </a:prstGeom>
        </p:spPr>
        <p:txBody>
          <a:bodyPr wrap="square">
            <a:spAutoFit/>
          </a:bodyPr>
          <a:lstStyle/>
          <a:p>
            <a:pPr algn="justLow" rtl="1"/>
            <a:r>
              <a:rPr lang="ar-LB" sz="3600" b="1" dirty="0">
                <a:latin typeface="Sakkal Majalla" panose="02000000000000000000" pitchFamily="2" charset="-78"/>
                <a:cs typeface="Sakkal Majalla" panose="02000000000000000000" pitchFamily="2" charset="-78"/>
              </a:rPr>
              <a:t>اللعل </a:t>
            </a:r>
            <a:r>
              <a:rPr lang="ar-LB" sz="3600" b="1" dirty="0" smtClean="0">
                <a:latin typeface="Sakkal Majalla" panose="02000000000000000000" pitchFamily="2" charset="-78"/>
                <a:cs typeface="Sakkal Majalla" panose="02000000000000000000" pitchFamily="2" charset="-78"/>
              </a:rPr>
              <a:t>أو </a:t>
            </a:r>
            <a:r>
              <a:rPr lang="ar-LB" sz="3600" b="1" dirty="0">
                <a:latin typeface="Sakkal Majalla" panose="02000000000000000000" pitchFamily="2" charset="-78"/>
                <a:cs typeface="Sakkal Majalla" panose="02000000000000000000" pitchFamily="2" charset="-78"/>
              </a:rPr>
              <a:t>الروبي من فصيلة البريل الشفاف يعرف </a:t>
            </a:r>
            <a:endParaRPr lang="en-US" sz="3600" b="1" dirty="0" smtClean="0">
              <a:latin typeface="Sakkal Majalla" panose="02000000000000000000" pitchFamily="2" charset="-78"/>
              <a:cs typeface="Sakkal Majalla" panose="02000000000000000000" pitchFamily="2" charset="-78"/>
            </a:endParaRPr>
          </a:p>
          <a:p>
            <a:pPr algn="justLow" rtl="1"/>
            <a:r>
              <a:rPr lang="ar-LB" sz="3600" b="1" dirty="0" smtClean="0">
                <a:latin typeface="Sakkal Majalla" panose="02000000000000000000" pitchFamily="2" charset="-78"/>
                <a:cs typeface="Sakkal Majalla" panose="02000000000000000000" pitchFamily="2" charset="-78"/>
              </a:rPr>
              <a:t> </a:t>
            </a:r>
            <a:r>
              <a:rPr lang="en-US" sz="3600" b="1" dirty="0" smtClean="0">
                <a:latin typeface="Sakkal Majalla" panose="02000000000000000000" pitchFamily="2" charset="-78"/>
                <a:cs typeface="Sakkal Majalla" panose="02000000000000000000" pitchFamily="2" charset="-78"/>
              </a:rPr>
              <a:t>Spinel </a:t>
            </a:r>
            <a:r>
              <a:rPr lang="ar-LB" sz="3600" b="1" dirty="0" smtClean="0">
                <a:latin typeface="Sakkal Majalla" panose="02000000000000000000" pitchFamily="2" charset="-78"/>
                <a:cs typeface="Sakkal Majalla" panose="02000000000000000000" pitchFamily="2" charset="-78"/>
              </a:rPr>
              <a:t> وهو الثاني بعد الياقوت في الصلادة </a:t>
            </a:r>
          </a:p>
          <a:p>
            <a:pPr algn="justLow" rtl="1"/>
            <a:r>
              <a:rPr lang="ar-LB" sz="3600" b="1" dirty="0" smtClean="0">
                <a:latin typeface="Sakkal Majalla" panose="02000000000000000000" pitchFamily="2" charset="-78"/>
                <a:cs typeface="Sakkal Majalla" panose="02000000000000000000" pitchFamily="2" charset="-78"/>
              </a:rPr>
              <a:t>وهذه القطعة </a:t>
            </a:r>
            <a:r>
              <a:rPr lang="ar-LB" sz="3600" b="1" dirty="0" smtClean="0">
                <a:latin typeface="Sakkal Majalla" panose="02000000000000000000" pitchFamily="2" charset="-78"/>
                <a:cs typeface="Sakkal Majalla" panose="02000000000000000000" pitchFamily="2" charset="-78"/>
              </a:rPr>
              <a:t>من  اللعل </a:t>
            </a:r>
            <a:r>
              <a:rPr lang="ar-LB" sz="3600" b="1" dirty="0" smtClean="0">
                <a:latin typeface="Sakkal Majalla" panose="02000000000000000000" pitchFamily="2" charset="-78"/>
                <a:cs typeface="Sakkal Majalla" panose="02000000000000000000" pitchFamily="2" charset="-78"/>
              </a:rPr>
              <a:t>نقش عليها </a:t>
            </a:r>
            <a:r>
              <a:rPr lang="ar-LB" sz="3600" b="1" dirty="0">
                <a:latin typeface="Sakkal Majalla" panose="02000000000000000000" pitchFamily="2" charset="-78"/>
                <a:cs typeface="Sakkal Majalla" panose="02000000000000000000" pitchFamily="2" charset="-78"/>
              </a:rPr>
              <a:t>أباطرة المغول أسمائهم </a:t>
            </a:r>
            <a:r>
              <a:rPr lang="ar-LB" sz="3600" b="1" dirty="0" smtClean="0">
                <a:latin typeface="Sakkal Majalla" panose="02000000000000000000" pitchFamily="2" charset="-78"/>
                <a:cs typeface="Sakkal Majalla" panose="02000000000000000000" pitchFamily="2" charset="-78"/>
              </a:rPr>
              <a:t>لحمايتهم من القتل وأعمال </a:t>
            </a:r>
            <a:r>
              <a:rPr lang="ar-LB" sz="3600" b="1" dirty="0" smtClean="0">
                <a:latin typeface="Sakkal Majalla" panose="02000000000000000000" pitchFamily="2" charset="-78"/>
                <a:cs typeface="Sakkal Majalla" panose="02000000000000000000" pitchFamily="2" charset="-78"/>
              </a:rPr>
              <a:t>الشر، بحيث يعكس الطاقة السلبيةللخارجويحتفظ بقوته الإيجابية، وللروبي منافع </a:t>
            </a:r>
            <a:r>
              <a:rPr lang="ar-LB" sz="3600" b="1" dirty="0">
                <a:latin typeface="Sakkal Majalla" panose="02000000000000000000" pitchFamily="2" charset="-78"/>
                <a:cs typeface="Sakkal Majalla" panose="02000000000000000000" pitchFamily="2" charset="-78"/>
              </a:rPr>
              <a:t>عديدة في </a:t>
            </a:r>
            <a:r>
              <a:rPr lang="ar-LB" sz="3600" b="1" dirty="0" smtClean="0">
                <a:latin typeface="Sakkal Majalla" panose="02000000000000000000" pitchFamily="2" charset="-78"/>
                <a:cs typeface="Sakkal Majalla" panose="02000000000000000000" pitchFamily="2" charset="-78"/>
              </a:rPr>
              <a:t>العلاج،  ويتم استخدامه منذ عقود في  آلات اشعاعات الليزر، وعمليات عديدة.</a:t>
            </a:r>
            <a:endParaRPr lang="en-US" sz="3600" dirty="0"/>
          </a:p>
        </p:txBody>
      </p:sp>
      <p:sp>
        <p:nvSpPr>
          <p:cNvPr id="6" name="Title 5"/>
          <p:cNvSpPr>
            <a:spLocks noGrp="1"/>
          </p:cNvSpPr>
          <p:nvPr>
            <p:ph type="title"/>
          </p:nvPr>
        </p:nvSpPr>
        <p:spPr>
          <a:xfrm>
            <a:off x="0" y="0"/>
            <a:ext cx="12192000" cy="2405762"/>
          </a:xfrm>
        </p:spPr>
        <p:txBody>
          <a:bodyPr>
            <a:noAutofit/>
          </a:bodyPr>
          <a:lstStyle/>
          <a:p>
            <a:pPr algn="r" rtl="1"/>
            <a:r>
              <a:rPr lang="ar-LB" sz="3200" b="1" dirty="0" smtClean="0">
                <a:latin typeface="Sakkal Majalla" panose="02000000000000000000" pitchFamily="2" charset="-78"/>
                <a:cs typeface="Sakkal Majalla" panose="02000000000000000000" pitchFamily="2" charset="-78"/>
              </a:rPr>
              <a:t>ال</a:t>
            </a:r>
            <a:r>
              <a:rPr lang="ar-KW" sz="3200" b="1" dirty="0" smtClean="0">
                <a:latin typeface="Sakkal Majalla" panose="02000000000000000000" pitchFamily="2" charset="-78"/>
                <a:cs typeface="Sakkal Majalla" panose="02000000000000000000" pitchFamily="2" charset="-78"/>
              </a:rPr>
              <a:t>معادن </a:t>
            </a:r>
            <a:r>
              <a:rPr lang="ar-KW" sz="3200" b="1" dirty="0">
                <a:latin typeface="Sakkal Majalla" panose="02000000000000000000" pitchFamily="2" charset="-78"/>
                <a:cs typeface="Sakkal Majalla" panose="02000000000000000000" pitchFamily="2" charset="-78"/>
              </a:rPr>
              <a:t>المشتركة في جسم الانسان والأحجار الكريمة</a:t>
            </a:r>
            <a:r>
              <a:rPr lang="ar-LB" sz="3200" b="1" dirty="0">
                <a:latin typeface="Sakkal Majalla" panose="02000000000000000000" pitchFamily="2" charset="-78"/>
                <a:cs typeface="Sakkal Majalla" panose="02000000000000000000" pitchFamily="2" charset="-78"/>
              </a:rPr>
              <a:t>: </a:t>
            </a:r>
            <a:br>
              <a:rPr lang="ar-LB" sz="3200" b="1" dirty="0">
                <a:latin typeface="Sakkal Majalla" panose="02000000000000000000" pitchFamily="2" charset="-78"/>
                <a:cs typeface="Sakkal Majalla" panose="02000000000000000000" pitchFamily="2" charset="-78"/>
              </a:rPr>
            </a:br>
            <a:r>
              <a:rPr lang="ar-SA" sz="3200" b="1" dirty="0">
                <a:latin typeface="Sakkal Majalla" panose="02000000000000000000" pitchFamily="2" charset="-78"/>
                <a:cs typeface="Sakkal Majalla" panose="02000000000000000000" pitchFamily="2" charset="-78"/>
              </a:rPr>
              <a:t>المعادن الخمسة الرئيسية في جسم الإنسان:الكالسيوم، والفوسفور، والبوتاسيوم، والصوديوم، والمغنسيوم، جميع العناصر المتبقية في جسم الإنسان تسمّى"عناصر التتبع" والتي لها وظيفة بيوكيميائية معينة في جسم الإنسان هي: الكبريت، والحديد، والكلور، والكوبالت، والنحاس، والزنك، والمنغنيز، والموليبدنوم، واليود، </a:t>
            </a:r>
            <a:r>
              <a:rPr lang="ar-SA" sz="3200" b="1" dirty="0" smtClean="0">
                <a:latin typeface="Sakkal Majalla" panose="02000000000000000000" pitchFamily="2" charset="-78"/>
                <a:cs typeface="Sakkal Majalla" panose="02000000000000000000" pitchFamily="2" charset="-78"/>
              </a:rPr>
              <a:t>والسلينيوم</a:t>
            </a:r>
            <a:r>
              <a:rPr lang="ar-SA" sz="3600" b="1" dirty="0" smtClean="0">
                <a:latin typeface="Sakkal Majalla" panose="02000000000000000000" pitchFamily="2" charset="-78"/>
                <a:cs typeface="Sakkal Majalla" panose="02000000000000000000" pitchFamily="2" charset="-78"/>
              </a:rPr>
              <a:t>.</a:t>
            </a:r>
            <a:endParaRPr lang="en-US" sz="3600" dirty="0"/>
          </a:p>
        </p:txBody>
      </p:sp>
    </p:spTree>
    <p:extLst>
      <p:ext uri="{BB962C8B-B14F-4D97-AF65-F5344CB8AC3E}">
        <p14:creationId xmlns:p14="http://schemas.microsoft.com/office/powerpoint/2010/main" val="204329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4083</TotalTime>
  <Words>1047</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Sakkal Majalla</vt:lpstr>
      <vt:lpstr>Simplified Arabic</vt:lpstr>
      <vt:lpstr>Times New Roman</vt:lpstr>
      <vt:lpstr>Verdana</vt:lpstr>
      <vt:lpstr>Office Theme</vt:lpstr>
      <vt:lpstr>1_Office Theme</vt:lpstr>
      <vt:lpstr>2_Office Theme</vt:lpstr>
      <vt:lpstr>ورقة عمل بعنوان  الأحجار الكريمة وعلاقتها في العلاج النفسي والعضوي إعداد الباحثة أ.د. آمال حافظ عربيد </vt:lpstr>
      <vt:lpstr>عقد «النفاراتنا» خاص بالسلاطين يرتدوها يوم اصطفاف الكواكب والنجوم  التسع في الفضاء، العقد مرصّع بالأحجار الكريمة المماثلة للكواكب لتمنحهم  القوة والعظمة، والحماية</vt:lpstr>
      <vt:lpstr>النافاراتنا تجسيد مصغّر للمجرّة الكونية على هذا العالم الصغير الأرض،  وتمثِّل العلاقة الروحية والجسدية للإنسان بالكواكب والنجوم التسع. الشمس والقمر يمثِّلان عملية الصعود والنزول من وإلى السماء . راهو أو رأس التنين هو عملية الصعود نحو الشمس  كاتو أو ذيل التنين هو عملية النزول إلى القمر.  </vt:lpstr>
      <vt:lpstr>نماذج العلاج  بالأحجار الكريمة يدوياً: تحتوي في طرق علاجها أنواع الطب البديل  كاستخدام علم الشاكرا في توزيع الأحجار الكريمة على مراكز نقاط الطاقة في جسم الإنسان، وتعالج يدويا ًوبطريقة سهلة،  رغم أنها قد تأخذ فترة أطول للشفاء من الأدوية الكيميائية، ولكنّها أقل بكثير من مدّة حدوث المرض واستمراريتهِ، ممّا يتطلّب منّا الصبر قليلاً للإستفادة من العلاج بالأحجار الكريمة إذ لا يوجد سحراً أو خرقاً عجائبياً للطبيعة لهذا النوع من العلاج،  لذا نعتمد عليه نسبياً.  مع مراعاة أخذ جميع أدويتنا بانتظام خاصة الأمراض المستعصية والمزمنة كأمراض القلب، والسكري والضغط!</vt:lpstr>
      <vt:lpstr>الزمرد كوكبه عطارد من البريل البللوريات الهندسية، وناتج عن آثار من أوكسيد الكروم Cr2O3 ، ويتداخل مع الأشعة الكونية الخضراء</vt:lpstr>
      <vt:lpstr>قطعة الزمرد نقش عليها آية الكرسي خاصة بالسلطان تستخدم للحماية والشفاء خاصة من  السم، وذلك بوضع الزمرد بإناء ماء أو خمر أو عصير الفاكهة بأنواعها فيبطل مفعول السم فوراً.</vt:lpstr>
      <vt:lpstr>الألماس( كوكبه الزهرة ) من البريل «البلوريات الهندسية التكعيبية»، يتجاوب كثيرا مع الاشعاعات الكونية الزرقاء الداكنة، أهم علاجاته الشلل وأنواعه، أمراض العيون، والراحة النفسية، وتضخم الكبد.</vt:lpstr>
      <vt:lpstr>الكهرمان أو العنبر، تفرزه أشجار الصنوبر والعنبر، كمادة صمغية رخوية تسيل من لحائها وتتجمّد فور ملامستها الهواء لذا تحتجز الحشرات المتسلِّقة على تلك الأشجار، من الأحجار الكريمة النباتية.</vt:lpstr>
      <vt:lpstr>المعادن المشتركة في جسم الانسان والأحجار الكريمة:  المعادن الخمسة الرئيسية في جسم الإنسان:الكالسيوم، والفوسفور، والبوتاسيوم، والصوديوم، والمغنسيوم، جميع العناصر المتبقية في جسم الإنسان تسمّى"عناصر التتبع" والتي لها وظيفة بيوكيميائية معينة في جسم الإنسان هي: الكبريت، والحديد، والكلور، والكوبالت، والنحاس، والزنك، والمنغنيز، والموليبدنوم، واليود، والسلينيوم.</vt:lpstr>
      <vt:lpstr>كيفية تكوَّن الأحجار الكريمة وأنواعها  وأهمها: الياقوت الأحمر الداكن يعود لونه القاتم إلى نسبة أوكسيد الكربون التي تتراوح ما بين عدة أجزاء من ألف حتى (1) أو (2)% ويوجد في عدة درجات لونية، من الوردي الفاتح حتى الأحمر الشديد وهو من أندر الأحجار  وأنفسها   </vt:lpstr>
      <vt:lpstr>PowerPoint Presentation</vt:lpstr>
      <vt:lpstr>PowerPoint Presentation</vt:lpstr>
      <vt:lpstr>بعض طرق العلاج بالأحجار الكريمة يدويا وبآلات لوكس الحرارية ذات المقابض </vt:lpstr>
      <vt:lpstr>صور بعض الآلات الفيزيو- ضوئية المستخدمة في العلاج بالأحجار الكريمة</vt:lpstr>
      <vt:lpstr>Radiometric image of a knee injury before and 24 hours after treatment with the Lux IV therapy lamps.   Injuries cause extensive vasodilation and hyperthermic conditions which can be seen in the thermal image on the lift                                                                                                                                                   صورة إشعاعية لإصابة في الركبة قبل وبعد 24 ساعة من العلاج بمصابيح العلاج Lux IV. تسبب الإصابات توسعًا كبيرًا في الأوعية الدموية وحالات ارتفاع الحرارة التي يمكن رؤيتها في الصورة الحرارية o </vt:lpstr>
      <vt:lpstr> إشراف شخصي على تحضير الأحجار الكريمة وتجهيزها لقطعها وتنعيمها قبل الاستخدام للعلاج يدويا وداخل الآلات لوكس 1/2/3/4/5/ </vt:lpstr>
      <vt:lpstr>الكتب التي تعنى بتقنيات وخصائص الأحجار الكريمة، وكيفية طرق علاجها لبعض الأمراض . من إعداد وتأليف الباحثة  أ.د. آمال عربيد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الأحجار الكريمة وعلاقتها في العلاج النفسي والعضوي إعداد الباحثة أ.د. آمال حافظ عربيد</dc:title>
  <dc:creator>Dr.Amal Arbid</dc:creator>
  <cp:lastModifiedBy>Dr.Amal Arbid</cp:lastModifiedBy>
  <cp:revision>56</cp:revision>
  <dcterms:created xsi:type="dcterms:W3CDTF">2024-04-03T10:22:05Z</dcterms:created>
  <dcterms:modified xsi:type="dcterms:W3CDTF">2024-04-25T07:31:48Z</dcterms:modified>
</cp:coreProperties>
</file>